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95" r:id="rId3"/>
    <p:sldId id="296" r:id="rId4"/>
    <p:sldId id="300" r:id="rId5"/>
    <p:sldId id="320" r:id="rId6"/>
    <p:sldId id="298" r:id="rId7"/>
    <p:sldId id="299" r:id="rId8"/>
    <p:sldId id="288" r:id="rId9"/>
    <p:sldId id="289" r:id="rId10"/>
    <p:sldId id="290" r:id="rId11"/>
    <p:sldId id="291" r:id="rId12"/>
    <p:sldId id="301" r:id="rId13"/>
    <p:sldId id="302" r:id="rId14"/>
    <p:sldId id="307" r:id="rId15"/>
    <p:sldId id="308" r:id="rId16"/>
    <p:sldId id="313" r:id="rId17"/>
    <p:sldId id="292" r:id="rId18"/>
    <p:sldId id="259" r:id="rId19"/>
    <p:sldId id="282" r:id="rId20"/>
    <p:sldId id="304" r:id="rId21"/>
    <p:sldId id="305" r:id="rId22"/>
    <p:sldId id="306" r:id="rId23"/>
    <p:sldId id="276" r:id="rId24"/>
    <p:sldId id="309" r:id="rId25"/>
    <p:sldId id="310" r:id="rId26"/>
    <p:sldId id="311" r:id="rId27"/>
    <p:sldId id="312" r:id="rId28"/>
    <p:sldId id="319" r:id="rId29"/>
    <p:sldId id="315" r:id="rId30"/>
    <p:sldId id="316" r:id="rId31"/>
    <p:sldId id="317" r:id="rId32"/>
    <p:sldId id="318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6409"/>
    <a:srgbClr val="E2792A"/>
    <a:srgbClr val="00FF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305D1-25B6-4FE8-878C-4F81BAE47489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84503-ED13-476C-9A07-C0D53045335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41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69BC3F-808F-418B-824F-3099623DC187}" type="slidenum">
              <a:rPr lang="en-US"/>
              <a:pPr/>
              <a:t>2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5C8ACB-CCD1-4E5D-886B-BE41F7C63D5A}" type="slidenum">
              <a:rPr lang="fr-FR" altLang="fr-FR"/>
              <a:pPr/>
              <a:t>17</a:t>
            </a:fld>
            <a:endParaRPr lang="fr-FR" altLang="fr-FR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981A0-C013-4276-BCBA-F258682C5BF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953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0E7FA2-8F06-44D9-B415-A1939C4EFD2C}" type="slidenum">
              <a:rPr lang="fr-FR" altLang="fr-FR"/>
              <a:pPr/>
              <a:t>29</a:t>
            </a:fld>
            <a:endParaRPr lang="fr-FR" altLang="fr-FR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536454-DD21-4581-9E08-A6C17577B5B7}" type="slidenum">
              <a:rPr lang="fr-FR" altLang="fr-FR"/>
              <a:pPr/>
              <a:t>30</a:t>
            </a:fld>
            <a:endParaRPr lang="fr-FR" altLang="fr-FR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9E5281-FF2F-4867-A95B-859AD6BD6891}" type="slidenum">
              <a:rPr lang="fr-FR" altLang="fr-FR"/>
              <a:pPr/>
              <a:t>31</a:t>
            </a:fld>
            <a:endParaRPr lang="fr-FR" altLang="fr-FR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1FAD25-A3BC-4D27-B9AB-3F73734BF5C2}" type="slidenum">
              <a:rPr lang="fr-FR" altLang="fr-FR"/>
              <a:pPr/>
              <a:t>32</a:t>
            </a:fld>
            <a:endParaRPr lang="fr-FR" altLang="fr-FR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D06CC-6C6E-4203-B491-5D094815B6AB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F7FC-1EA1-4CCA-A5BE-6B629F273ED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50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D06CC-6C6E-4203-B491-5D094815B6AB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F7FC-1EA1-4CCA-A5BE-6B629F273ED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3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D06CC-6C6E-4203-B491-5D094815B6AB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F7FC-1EA1-4CCA-A5BE-6B629F273ED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59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D06CC-6C6E-4203-B491-5D094815B6AB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F7FC-1EA1-4CCA-A5BE-6B629F273ED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24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D06CC-6C6E-4203-B491-5D094815B6AB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F7FC-1EA1-4CCA-A5BE-6B629F273ED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1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D06CC-6C6E-4203-B491-5D094815B6AB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F7FC-1EA1-4CCA-A5BE-6B629F273ED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42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D06CC-6C6E-4203-B491-5D094815B6AB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F7FC-1EA1-4CCA-A5BE-6B629F273ED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63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D06CC-6C6E-4203-B491-5D094815B6AB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F7FC-1EA1-4CCA-A5BE-6B629F273ED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34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D06CC-6C6E-4203-B491-5D094815B6AB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F7FC-1EA1-4CCA-A5BE-6B629F273ED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58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D06CC-6C6E-4203-B491-5D094815B6AB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F7FC-1EA1-4CCA-A5BE-6B629F273ED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56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D06CC-6C6E-4203-B491-5D094815B6AB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F7FC-1EA1-4CCA-A5BE-6B629F273ED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4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D06CC-6C6E-4203-B491-5D094815B6AB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4F7FC-1EA1-4CCA-A5BE-6B629F273ED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7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g"/><Relationship Id="rId1" Type="http://schemas.microsoft.com/office/2007/relationships/media" Target="../media/media6.mp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orby\VirtualBox%20VMs\Partage\presentations\gas-disk\JupSat\SnellMass_lbp6_2log.AVI" TargetMode="Externa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niverse-review.ca/I07-01-planetbirth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189" y="-34732"/>
            <a:ext cx="10647903" cy="699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1196752"/>
            <a:ext cx="9721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PLANET FORMATION AND MIGRATION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067944" y="3789040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F00"/>
                </a:solidFill>
              </a:rPr>
              <a:t>Alessandro </a:t>
            </a:r>
            <a:r>
              <a:rPr lang="en-US" b="1" dirty="0" err="1" smtClean="0">
                <a:solidFill>
                  <a:srgbClr val="00FF00"/>
                </a:solidFill>
              </a:rPr>
              <a:t>Morbidelli</a:t>
            </a:r>
            <a:endParaRPr lang="en-US" b="1" dirty="0" smtClean="0">
              <a:solidFill>
                <a:srgbClr val="00FF00"/>
              </a:solidFill>
            </a:endParaRPr>
          </a:p>
          <a:p>
            <a:r>
              <a:rPr lang="en-US" b="1" dirty="0" smtClean="0">
                <a:solidFill>
                  <a:srgbClr val="00FF00"/>
                </a:solidFill>
              </a:rPr>
              <a:t>CNRS/Obs. De la Cote d’Azur, Nice, France</a:t>
            </a:r>
          </a:p>
          <a:p>
            <a:endParaRPr lang="en-US" b="1" dirty="0">
              <a:solidFill>
                <a:srgbClr val="00FF00"/>
              </a:solidFill>
            </a:endParaRPr>
          </a:p>
          <a:p>
            <a:endParaRPr lang="en-US" b="1" dirty="0" smtClean="0">
              <a:solidFill>
                <a:srgbClr val="00FF00"/>
              </a:solidFill>
            </a:endParaRPr>
          </a:p>
        </p:txBody>
      </p:sp>
      <p:pic>
        <p:nvPicPr>
          <p:cNvPr id="1028" name="Picture 4" descr="http://universe-review.ca/I07-02-SolarSyst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189" y="4981260"/>
            <a:ext cx="2393885" cy="187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74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64" y="3234886"/>
            <a:ext cx="3553321" cy="366763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rot="-5400000">
            <a:off x="4314290" y="135584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107504" y="2204864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outer wake wins. </a:t>
            </a:r>
          </a:p>
          <a:p>
            <a:r>
              <a:rPr lang="en-US" dirty="0" smtClean="0"/>
              <a:t>Because the disk is sub-</a:t>
            </a:r>
            <a:r>
              <a:rPr lang="en-US" dirty="0" err="1" smtClean="0"/>
              <a:t>keplerian</a:t>
            </a:r>
            <a:r>
              <a:rPr lang="en-US" dirty="0" smtClean="0"/>
              <a:t>, the horseshoe region is shifted inwards. Thus the perturbation is much stronger for the streamlines in the outer disk.</a:t>
            </a:r>
          </a:p>
          <a:p>
            <a:endParaRPr lang="en-US" dirty="0"/>
          </a:p>
          <a:p>
            <a:r>
              <a:rPr lang="en-US" dirty="0" smtClean="0"/>
              <a:t>Planets migrate inwards</a:t>
            </a:r>
          </a:p>
          <a:p>
            <a:r>
              <a:rPr lang="en-US" dirty="0" smtClean="0"/>
              <a:t>Their speed is proportional to their mass 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626" y="-108856"/>
            <a:ext cx="3562847" cy="334374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rot="-5400000">
            <a:off x="4360446" y="45343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2167121" y="26064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with no pressure support of the disk</a:t>
            </a:r>
            <a:endParaRPr lang="en-US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4381652" y="692696"/>
            <a:ext cx="550388" cy="2142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992550" y="558924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with pressure support of the disk</a:t>
            </a:r>
            <a:endParaRPr lang="en-US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4211960" y="5589240"/>
            <a:ext cx="619457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759114" y="6568703"/>
            <a:ext cx="197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Ormel</a:t>
            </a:r>
            <a:r>
              <a:rPr lang="en-US" dirty="0" smtClean="0"/>
              <a:t> , 2012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107504" y="1288484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TYPE I MIGRATION</a:t>
            </a:r>
            <a:endParaRPr lang="fr-F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brhspo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-5400000" flipH="1">
            <a:off x="2051721" y="990600"/>
            <a:ext cx="4877481" cy="48774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267744" y="418711"/>
            <a:ext cx="4445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The </a:t>
            </a:r>
            <a:r>
              <a:rPr lang="en-US" sz="2400" b="1" dirty="0" err="1" smtClean="0">
                <a:solidFill>
                  <a:srgbClr val="FF0000"/>
                </a:solidFill>
              </a:rPr>
              <a:t>coorbital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corotation</a:t>
            </a:r>
            <a:r>
              <a:rPr lang="en-US" sz="2400" b="1" dirty="0" smtClean="0">
                <a:solidFill>
                  <a:srgbClr val="FF0000"/>
                </a:solidFill>
              </a:rPr>
              <a:t> torque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9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p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038" y="332656"/>
            <a:ext cx="7696200" cy="6400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03848" y="4293096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In a </a:t>
            </a:r>
            <a:r>
              <a:rPr lang="fr-FR" b="1" dirty="0" err="1" smtClean="0">
                <a:solidFill>
                  <a:srgbClr val="FF0000"/>
                </a:solidFill>
              </a:rPr>
              <a:t>region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with</a:t>
            </a:r>
            <a:r>
              <a:rPr lang="fr-FR" b="1" dirty="0" smtClean="0">
                <a:solidFill>
                  <a:srgbClr val="FF0000"/>
                </a:solidFill>
              </a:rPr>
              <a:t> a positive surface </a:t>
            </a:r>
            <a:r>
              <a:rPr lang="fr-FR" b="1" dirty="0" err="1" smtClean="0">
                <a:solidFill>
                  <a:srgbClr val="FF0000"/>
                </a:solidFill>
              </a:rPr>
              <a:t>density</a:t>
            </a:r>
            <a:r>
              <a:rPr lang="fr-FR" b="1" dirty="0" smtClean="0">
                <a:solidFill>
                  <a:srgbClr val="FF0000"/>
                </a:solidFill>
              </a:rPr>
              <a:t> gradient the </a:t>
            </a:r>
            <a:r>
              <a:rPr lang="fr-FR" b="1" dirty="0" err="1" smtClean="0">
                <a:solidFill>
                  <a:srgbClr val="FF0000"/>
                </a:solidFill>
              </a:rPr>
              <a:t>corotation</a:t>
            </a:r>
            <a:r>
              <a:rPr lang="fr-FR" b="1" dirty="0" smtClean="0">
                <a:solidFill>
                  <a:srgbClr val="FF0000"/>
                </a:solidFill>
              </a:rPr>
              <a:t> torque </a:t>
            </a:r>
            <a:r>
              <a:rPr lang="fr-FR" b="1" dirty="0" err="1" smtClean="0">
                <a:solidFill>
                  <a:srgbClr val="FF0000"/>
                </a:solidFill>
              </a:rPr>
              <a:t>is</a:t>
            </a:r>
            <a:r>
              <a:rPr lang="fr-FR" b="1" dirty="0" smtClean="0">
                <a:solidFill>
                  <a:srgbClr val="FF0000"/>
                </a:solidFill>
              </a:rPr>
              <a:t> positive and </a:t>
            </a:r>
            <a:r>
              <a:rPr lang="fr-FR" b="1" dirty="0" err="1" smtClean="0">
                <a:solidFill>
                  <a:srgbClr val="FF0000"/>
                </a:solidFill>
              </a:rPr>
              <a:t>can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dominate</a:t>
            </a:r>
            <a:r>
              <a:rPr lang="fr-FR" b="1" dirty="0" smtClean="0">
                <a:solidFill>
                  <a:srgbClr val="FF0000"/>
                </a:solidFill>
              </a:rPr>
              <a:t> the </a:t>
            </a:r>
            <a:r>
              <a:rPr lang="fr-FR" b="1" dirty="0" err="1" smtClean="0">
                <a:solidFill>
                  <a:srgbClr val="FF0000"/>
                </a:solidFill>
              </a:rPr>
              <a:t>negative</a:t>
            </a:r>
            <a:r>
              <a:rPr lang="fr-FR" b="1" dirty="0" smtClean="0">
                <a:solidFill>
                  <a:srgbClr val="FF0000"/>
                </a:solidFill>
              </a:rPr>
              <a:t> torque </a:t>
            </a:r>
            <a:r>
              <a:rPr lang="fr-FR" b="1" dirty="0" err="1" smtClean="0">
                <a:solidFill>
                  <a:srgbClr val="FF0000"/>
                </a:solidFill>
              </a:rPr>
              <a:t>from</a:t>
            </a:r>
            <a:r>
              <a:rPr lang="fr-FR" b="1" dirty="0" smtClean="0">
                <a:solidFill>
                  <a:srgbClr val="FF0000"/>
                </a:solidFill>
              </a:rPr>
              <a:t> the </a:t>
            </a:r>
            <a:r>
              <a:rPr lang="fr-FR" b="1" dirty="0" err="1" smtClean="0">
                <a:solidFill>
                  <a:srgbClr val="FF0000"/>
                </a:solidFill>
              </a:rPr>
              <a:t>wake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H="1" flipV="1">
            <a:off x="3563888" y="3717032"/>
            <a:ext cx="432048" cy="57606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85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76350"/>
            <a:ext cx="6248400" cy="43053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116632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All </a:t>
            </a:r>
            <a:r>
              <a:rPr lang="fr-FR" sz="2400" b="1" dirty="0" err="1" smtClean="0">
                <a:solidFill>
                  <a:srgbClr val="FF0000"/>
                </a:solidFill>
              </a:rPr>
              <a:t>planets</a:t>
            </a:r>
            <a:r>
              <a:rPr lang="fr-FR" sz="2400" b="1" dirty="0" smtClean="0">
                <a:solidFill>
                  <a:srgbClr val="FF0000"/>
                </a:solidFill>
              </a:rPr>
              <a:t> stop </a:t>
            </a:r>
            <a:r>
              <a:rPr lang="fr-FR" sz="2400" b="1" dirty="0" err="1" smtClean="0">
                <a:solidFill>
                  <a:srgbClr val="FF0000"/>
                </a:solidFill>
              </a:rPr>
              <a:t>migrating</a:t>
            </a:r>
            <a:r>
              <a:rPr lang="fr-FR" sz="2400" b="1" dirty="0" smtClean="0">
                <a:solidFill>
                  <a:srgbClr val="FF0000"/>
                </a:solidFill>
              </a:rPr>
              <a:t> in the </a:t>
            </a:r>
            <a:r>
              <a:rPr lang="fr-FR" sz="2400" b="1" dirty="0" err="1" smtClean="0">
                <a:solidFill>
                  <a:srgbClr val="FF0000"/>
                </a:solidFill>
              </a:rPr>
              <a:t>same</a:t>
            </a:r>
            <a:r>
              <a:rPr lang="fr-FR" sz="2400" b="1" dirty="0" smtClean="0">
                <a:solidFill>
                  <a:srgbClr val="FF0000"/>
                </a:solidFill>
              </a:rPr>
              <a:t> place, </a:t>
            </a:r>
            <a:r>
              <a:rPr lang="fr-FR" sz="2400" b="1" dirty="0" err="1" smtClean="0">
                <a:solidFill>
                  <a:srgbClr val="FF0000"/>
                </a:solidFill>
              </a:rPr>
              <a:t>regardless</a:t>
            </a:r>
            <a:r>
              <a:rPr lang="fr-FR" sz="2400" b="1" dirty="0" smtClean="0">
                <a:solidFill>
                  <a:srgbClr val="FF0000"/>
                </a:solidFill>
              </a:rPr>
              <a:t> of </a:t>
            </a:r>
            <a:r>
              <a:rPr lang="fr-FR" sz="2400" b="1" dirty="0" err="1" smtClean="0">
                <a:solidFill>
                  <a:srgbClr val="FF0000"/>
                </a:solidFill>
              </a:rPr>
              <a:t>their</a:t>
            </a:r>
            <a:r>
              <a:rPr lang="fr-FR" sz="2400" b="1" dirty="0" smtClean="0">
                <a:solidFill>
                  <a:srgbClr val="FF0000"/>
                </a:solidFill>
              </a:rPr>
              <a:t> mass, </a:t>
            </a:r>
            <a:r>
              <a:rPr lang="fr-FR" sz="2400" b="1" dirty="0" err="1" smtClean="0">
                <a:solidFill>
                  <a:srgbClr val="FF0000"/>
                </a:solidFill>
              </a:rPr>
              <a:t>unless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they</a:t>
            </a:r>
            <a:r>
              <a:rPr lang="fr-FR" sz="2400" b="1" dirty="0" smtClean="0">
                <a:solidFill>
                  <a:srgbClr val="FF0000"/>
                </a:solidFill>
              </a:rPr>
              <a:t> are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too</a:t>
            </a:r>
            <a:r>
              <a:rPr lang="fr-FR" sz="2400" b="1" i="1" dirty="0" smtClean="0">
                <a:solidFill>
                  <a:srgbClr val="FF0000"/>
                </a:solidFill>
              </a:rPr>
              <a:t> massive </a:t>
            </a:r>
            <a:r>
              <a:rPr lang="fr-FR" sz="2400" b="1" dirty="0" smtClean="0">
                <a:solidFill>
                  <a:srgbClr val="FF0000"/>
                </a:solidFill>
              </a:rPr>
              <a:t>(torque saturation)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4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brhspo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-5400000" flipH="1">
            <a:off x="2051721" y="1772816"/>
            <a:ext cx="4877481" cy="48774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88640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Torque saturation: the </a:t>
            </a:r>
            <a:r>
              <a:rPr lang="en-US" sz="2400" b="1" dirty="0" err="1" smtClean="0">
                <a:solidFill>
                  <a:srgbClr val="FF0000"/>
                </a:solidFill>
              </a:rPr>
              <a:t>libration</a:t>
            </a:r>
            <a:r>
              <a:rPr lang="en-US" sz="2400" b="1" dirty="0" smtClean="0">
                <a:solidFill>
                  <a:srgbClr val="FF0000"/>
                </a:solidFill>
              </a:rPr>
              <a:t> of fluid elements tends to make the density in the horseshoe region “uniform” (0-torque). The disk tends to restore the initial profile through its internal evolution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9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p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038" y="332656"/>
            <a:ext cx="7696200" cy="640080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3467580" y="342286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5652120" y="2780928"/>
            <a:ext cx="504056" cy="64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5652120" y="3116642"/>
            <a:ext cx="504056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/>
          <p:cNvGrpSpPr/>
          <p:nvPr/>
        </p:nvGrpSpPr>
        <p:grpSpPr>
          <a:xfrm>
            <a:off x="3141406" y="3318387"/>
            <a:ext cx="1032388" cy="604684"/>
            <a:chOff x="3141406" y="3318387"/>
            <a:chExt cx="1032388" cy="604684"/>
          </a:xfrm>
        </p:grpSpPr>
        <p:cxnSp>
          <p:nvCxnSpPr>
            <p:cNvPr id="10" name="Connecteur droit 9"/>
            <p:cNvCxnSpPr/>
            <p:nvPr/>
          </p:nvCxnSpPr>
          <p:spPr>
            <a:xfrm>
              <a:off x="3303620" y="3481852"/>
              <a:ext cx="517072" cy="1422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orme libre 12"/>
            <p:cNvSpPr/>
            <p:nvPr/>
          </p:nvSpPr>
          <p:spPr>
            <a:xfrm>
              <a:off x="3819832" y="3318387"/>
              <a:ext cx="353962" cy="294968"/>
            </a:xfrm>
            <a:custGeom>
              <a:avLst/>
              <a:gdLst>
                <a:gd name="connsiteX0" fmla="*/ 0 w 353962"/>
                <a:gd name="connsiteY0" fmla="*/ 294968 h 294968"/>
                <a:gd name="connsiteX1" fmla="*/ 73742 w 353962"/>
                <a:gd name="connsiteY1" fmla="*/ 176981 h 294968"/>
                <a:gd name="connsiteX2" fmla="*/ 162233 w 353962"/>
                <a:gd name="connsiteY2" fmla="*/ 103239 h 294968"/>
                <a:gd name="connsiteX3" fmla="*/ 235974 w 353962"/>
                <a:gd name="connsiteY3" fmla="*/ 58994 h 294968"/>
                <a:gd name="connsiteX4" fmla="*/ 353962 w 353962"/>
                <a:gd name="connsiteY4" fmla="*/ 0 h 29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962" h="294968">
                  <a:moveTo>
                    <a:pt x="0" y="294968"/>
                  </a:moveTo>
                  <a:cubicBezTo>
                    <a:pt x="23351" y="251952"/>
                    <a:pt x="46703" y="208936"/>
                    <a:pt x="73742" y="176981"/>
                  </a:cubicBezTo>
                  <a:cubicBezTo>
                    <a:pt x="100781" y="145026"/>
                    <a:pt x="135194" y="122903"/>
                    <a:pt x="162233" y="103239"/>
                  </a:cubicBezTo>
                  <a:cubicBezTo>
                    <a:pt x="189272" y="83575"/>
                    <a:pt x="204019" y="76200"/>
                    <a:pt x="235974" y="58994"/>
                  </a:cubicBezTo>
                  <a:cubicBezTo>
                    <a:pt x="267929" y="41788"/>
                    <a:pt x="310945" y="20894"/>
                    <a:pt x="353962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3141406" y="3495368"/>
              <a:ext cx="162233" cy="427703"/>
            </a:xfrm>
            <a:custGeom>
              <a:avLst/>
              <a:gdLst>
                <a:gd name="connsiteX0" fmla="*/ 162233 w 162233"/>
                <a:gd name="connsiteY0" fmla="*/ 0 h 427703"/>
                <a:gd name="connsiteX1" fmla="*/ 147484 w 162233"/>
                <a:gd name="connsiteY1" fmla="*/ 132735 h 427703"/>
                <a:gd name="connsiteX2" fmla="*/ 88491 w 162233"/>
                <a:gd name="connsiteY2" fmla="*/ 250722 h 427703"/>
                <a:gd name="connsiteX3" fmla="*/ 44246 w 162233"/>
                <a:gd name="connsiteY3" fmla="*/ 353961 h 427703"/>
                <a:gd name="connsiteX4" fmla="*/ 0 w 162233"/>
                <a:gd name="connsiteY4" fmla="*/ 427703 h 427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233" h="427703">
                  <a:moveTo>
                    <a:pt x="162233" y="0"/>
                  </a:moveTo>
                  <a:cubicBezTo>
                    <a:pt x="161003" y="45474"/>
                    <a:pt x="159774" y="90948"/>
                    <a:pt x="147484" y="132735"/>
                  </a:cubicBezTo>
                  <a:cubicBezTo>
                    <a:pt x="135194" y="174522"/>
                    <a:pt x="105697" y="213851"/>
                    <a:pt x="88491" y="250722"/>
                  </a:cubicBezTo>
                  <a:cubicBezTo>
                    <a:pt x="71285" y="287593"/>
                    <a:pt x="58994" y="324464"/>
                    <a:pt x="44246" y="353961"/>
                  </a:cubicBezTo>
                  <a:cubicBezTo>
                    <a:pt x="29498" y="383458"/>
                    <a:pt x="14749" y="405580"/>
                    <a:pt x="0" y="42770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3575592" y="188640"/>
            <a:ext cx="337267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92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91" y="1412776"/>
            <a:ext cx="6096000" cy="4572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7504" y="260648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planet</a:t>
            </a:r>
            <a:r>
              <a:rPr lang="fr-FR" dirty="0" smtClean="0"/>
              <a:t> </a:t>
            </a:r>
            <a:r>
              <a:rPr lang="fr-FR" dirty="0" err="1" smtClean="0"/>
              <a:t>trap</a:t>
            </a:r>
            <a:r>
              <a:rPr lang="fr-FR" dirty="0" smtClean="0"/>
              <a:t> </a:t>
            </a:r>
            <a:r>
              <a:rPr lang="fr-FR" dirty="0" err="1" smtClean="0"/>
              <a:t>mechanism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relevant </a:t>
            </a:r>
            <a:r>
              <a:rPr lang="fr-FR" dirty="0" err="1" smtClean="0"/>
              <a:t>where</a:t>
            </a:r>
            <a:r>
              <a:rPr lang="fr-FR" dirty="0" smtClean="0"/>
              <a:t>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positive and </a:t>
            </a:r>
            <a:r>
              <a:rPr lang="fr-FR" dirty="0" err="1" smtClean="0"/>
              <a:t>steep</a:t>
            </a:r>
            <a:r>
              <a:rPr lang="fr-FR" dirty="0" smtClean="0"/>
              <a:t> gradient of the surface </a:t>
            </a:r>
            <a:r>
              <a:rPr lang="fr-FR" dirty="0" err="1" smtClean="0"/>
              <a:t>density</a:t>
            </a:r>
            <a:r>
              <a:rPr lang="fr-FR" dirty="0" smtClean="0"/>
              <a:t> of the </a:t>
            </a:r>
            <a:r>
              <a:rPr lang="fr-FR" dirty="0" err="1" smtClean="0"/>
              <a:t>disk</a:t>
            </a:r>
            <a:r>
              <a:rPr lang="fr-FR" dirty="0" smtClean="0"/>
              <a:t>, i.e. at the </a:t>
            </a:r>
            <a:r>
              <a:rPr lang="fr-FR" dirty="0" err="1" smtClean="0"/>
              <a:t>inner</a:t>
            </a:r>
            <a:r>
              <a:rPr lang="fr-FR" dirty="0" smtClean="0"/>
              <a:t> </a:t>
            </a:r>
            <a:r>
              <a:rPr lang="fr-FR" dirty="0" err="1" smtClean="0"/>
              <a:t>edge</a:t>
            </a:r>
            <a:r>
              <a:rPr lang="fr-FR" dirty="0" smtClean="0"/>
              <a:t> or </a:t>
            </a:r>
            <a:r>
              <a:rPr lang="fr-FR" dirty="0" err="1" smtClean="0"/>
              <a:t>even</a:t>
            </a:r>
            <a:r>
              <a:rPr lang="fr-FR" dirty="0" smtClean="0"/>
              <a:t> </a:t>
            </a:r>
            <a:r>
              <a:rPr lang="fr-FR" dirty="0" err="1" smtClean="0"/>
              <a:t>farther</a:t>
            </a:r>
            <a:r>
              <a:rPr lang="fr-FR" dirty="0" smtClean="0"/>
              <a:t> out in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wind</a:t>
            </a:r>
            <a:r>
              <a:rPr lang="fr-FR" dirty="0" smtClean="0"/>
              <a:t> </a:t>
            </a:r>
            <a:r>
              <a:rPr lang="fr-FR" dirty="0" err="1" smtClean="0"/>
              <a:t>dominated</a:t>
            </a:r>
            <a:r>
              <a:rPr lang="fr-FR" dirty="0" smtClean="0"/>
              <a:t> </a:t>
            </a:r>
            <a:r>
              <a:rPr lang="fr-FR" dirty="0" err="1" smtClean="0"/>
              <a:t>disk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333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6198306" y="2276977"/>
            <a:ext cx="266382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b="1" dirty="0" err="1">
                <a:solidFill>
                  <a:srgbClr val="000080"/>
                </a:solidFill>
              </a:rPr>
              <a:t>Paardekooper</a:t>
            </a:r>
            <a:r>
              <a:rPr lang="fr-FR" altLang="fr-FR" b="1" dirty="0">
                <a:solidFill>
                  <a:srgbClr val="000080"/>
                </a:solidFill>
              </a:rPr>
              <a:t> &amp; </a:t>
            </a:r>
            <a:r>
              <a:rPr lang="fr-FR" altLang="fr-FR" b="1" dirty="0" err="1">
                <a:solidFill>
                  <a:srgbClr val="000080"/>
                </a:solidFill>
              </a:rPr>
              <a:t>Mellema</a:t>
            </a:r>
            <a:r>
              <a:rPr lang="fr-FR" altLang="fr-FR" b="1" dirty="0">
                <a:solidFill>
                  <a:srgbClr val="000080"/>
                </a:solidFill>
              </a:rPr>
              <a:t> (2006),</a:t>
            </a:r>
          </a:p>
          <a:p>
            <a:endParaRPr lang="fr-FR" altLang="fr-FR" b="1" u="sng" dirty="0">
              <a:solidFill>
                <a:srgbClr val="000080"/>
              </a:solidFill>
            </a:endParaRPr>
          </a:p>
          <a:p>
            <a:r>
              <a:rPr lang="fr-FR" altLang="fr-FR" b="1" dirty="0" err="1">
                <a:solidFill>
                  <a:srgbClr val="000080"/>
                </a:solidFill>
              </a:rPr>
              <a:t>Baruteau</a:t>
            </a:r>
            <a:r>
              <a:rPr lang="fr-FR" altLang="fr-FR" b="1" dirty="0">
                <a:solidFill>
                  <a:srgbClr val="000080"/>
                </a:solidFill>
              </a:rPr>
              <a:t> &amp; </a:t>
            </a:r>
            <a:r>
              <a:rPr lang="fr-FR" altLang="fr-FR" b="1" dirty="0" err="1">
                <a:solidFill>
                  <a:srgbClr val="000080"/>
                </a:solidFill>
              </a:rPr>
              <a:t>Masset</a:t>
            </a:r>
            <a:r>
              <a:rPr lang="fr-FR" altLang="fr-FR" b="1" dirty="0">
                <a:solidFill>
                  <a:srgbClr val="000080"/>
                </a:solidFill>
              </a:rPr>
              <a:t> (2008),</a:t>
            </a:r>
          </a:p>
          <a:p>
            <a:endParaRPr lang="fr-FR" altLang="fr-FR" b="1" dirty="0">
              <a:solidFill>
                <a:srgbClr val="000080"/>
              </a:solidFill>
            </a:endParaRPr>
          </a:p>
          <a:p>
            <a:r>
              <a:rPr lang="fr-FR" altLang="fr-FR" b="1" dirty="0" err="1">
                <a:solidFill>
                  <a:srgbClr val="000080"/>
                </a:solidFill>
              </a:rPr>
              <a:t>Masset</a:t>
            </a:r>
            <a:r>
              <a:rPr lang="fr-FR" altLang="fr-FR" b="1" dirty="0">
                <a:solidFill>
                  <a:srgbClr val="000080"/>
                </a:solidFill>
              </a:rPr>
              <a:t> &amp; </a:t>
            </a:r>
            <a:r>
              <a:rPr lang="fr-FR" altLang="fr-FR" b="1" dirty="0" err="1">
                <a:solidFill>
                  <a:srgbClr val="000080"/>
                </a:solidFill>
              </a:rPr>
              <a:t>Casoli</a:t>
            </a:r>
            <a:r>
              <a:rPr lang="fr-FR" altLang="fr-FR" b="1" dirty="0">
                <a:solidFill>
                  <a:srgbClr val="000080"/>
                </a:solidFill>
              </a:rPr>
              <a:t> (2009)</a:t>
            </a:r>
            <a:r>
              <a:rPr lang="ar-SA" altLang="fr-FR" b="1" dirty="0">
                <a:solidFill>
                  <a:srgbClr val="000080"/>
                </a:solidFill>
                <a:cs typeface="Arial" charset="0"/>
              </a:rPr>
              <a:t>‏</a:t>
            </a:r>
            <a:endParaRPr lang="en-US" altLang="fr-FR" b="1" dirty="0">
              <a:solidFill>
                <a:srgbClr val="000080"/>
              </a:solidFill>
            </a:endParaRP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6246539" y="4638290"/>
            <a:ext cx="2447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b="1" dirty="0" err="1">
                <a:solidFill>
                  <a:srgbClr val="002060"/>
                </a:solidFill>
              </a:rPr>
              <a:t>Kley</a:t>
            </a:r>
            <a:r>
              <a:rPr lang="en-US" altLang="fr-FR" b="1" dirty="0">
                <a:solidFill>
                  <a:srgbClr val="002060"/>
                </a:solidFill>
              </a:rPr>
              <a:t> and </a:t>
            </a:r>
            <a:r>
              <a:rPr lang="en-US" altLang="fr-FR" b="1" dirty="0" err="1">
                <a:solidFill>
                  <a:srgbClr val="002060"/>
                </a:solidFill>
              </a:rPr>
              <a:t>Crida</a:t>
            </a:r>
            <a:r>
              <a:rPr lang="en-US" altLang="fr-FR" b="1" dirty="0">
                <a:solidFill>
                  <a:srgbClr val="002060"/>
                </a:solidFill>
              </a:rPr>
              <a:t>, 2008</a:t>
            </a:r>
          </a:p>
        </p:txBody>
      </p:sp>
      <p:sp>
        <p:nvSpPr>
          <p:cNvPr id="36878" name="Oval 14"/>
          <p:cNvSpPr>
            <a:spLocks noChangeArrowheads="1"/>
          </p:cNvSpPr>
          <p:nvPr/>
        </p:nvSpPr>
        <p:spPr bwMode="auto">
          <a:xfrm>
            <a:off x="640476" y="370192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0" y="-2099"/>
            <a:ext cx="9036050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2400" b="1" dirty="0" smtClean="0">
                <a:solidFill>
                  <a:srgbClr val="FF0000"/>
                </a:solidFill>
              </a:rPr>
              <a:t>Also if the temperature gradient is steep, a positive torque arises from the horseshoe region</a:t>
            </a:r>
          </a:p>
          <a:p>
            <a:pPr>
              <a:spcBef>
                <a:spcPct val="50000"/>
              </a:spcBef>
            </a:pPr>
            <a:r>
              <a:rPr lang="en-US" altLang="fr-FR" sz="2400" b="1" dirty="0" smtClean="0">
                <a:solidFill>
                  <a:srgbClr val="FF0000"/>
                </a:solidFill>
              </a:rPr>
              <a:t>Needs disks where gas acquires the “local” temperature slowly</a:t>
            </a:r>
            <a:endParaRPr lang="en-US" altLang="fr-FR" sz="2400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en-US" altLang="fr-FR" sz="2400" b="1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68353"/>
            <a:ext cx="4536504" cy="451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3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" y="1124744"/>
            <a:ext cx="8460432" cy="4877727"/>
          </a:xfrm>
          <a:prstGeom prst="rect">
            <a:avLst/>
          </a:prstGeom>
          <a:ln w="38100" cmpd="sng"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6300192" y="616404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Bitsch</a:t>
            </a:r>
            <a:r>
              <a:rPr lang="en-US" b="1" dirty="0" smtClean="0">
                <a:solidFill>
                  <a:schemeClr val="bg1"/>
                </a:solidFill>
              </a:rPr>
              <a:t> et al., 2014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Migration vs. planetary mass in a realistic disk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6200000">
            <a:off x="6325136" y="3219074"/>
            <a:ext cx="48965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		</a:t>
            </a:r>
            <a:r>
              <a:rPr lang="en-US" sz="2000" dirty="0" smtClean="0"/>
              <a:t>Migration rate</a:t>
            </a:r>
          </a:p>
          <a:p>
            <a:r>
              <a:rPr lang="en-US" sz="2000" dirty="0" smtClean="0"/>
              <a:t>	 Inward                    Outward </a:t>
            </a:r>
            <a:endParaRPr lang="en-US" sz="2000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8604448" y="4149080"/>
            <a:ext cx="0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8630236" y="1412776"/>
            <a:ext cx="0" cy="10457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523361" y="1292442"/>
            <a:ext cx="270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snowline</a:t>
            </a:r>
            <a:r>
              <a:rPr lang="en-US" dirty="0" err="1" smtClean="0"/>
              <a:t>e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5076056" y="166177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dM</a:t>
            </a:r>
            <a:r>
              <a:rPr lang="fr-FR" dirty="0" smtClean="0">
                <a:solidFill>
                  <a:schemeClr val="bg1"/>
                </a:solidFill>
              </a:rPr>
              <a:t>/</a:t>
            </a:r>
            <a:r>
              <a:rPr lang="fr-FR" dirty="0" err="1" smtClean="0">
                <a:solidFill>
                  <a:schemeClr val="bg1"/>
                </a:solidFill>
              </a:rPr>
              <a:t>dt</a:t>
            </a:r>
            <a:r>
              <a:rPr lang="fr-FR" dirty="0" smtClean="0">
                <a:solidFill>
                  <a:schemeClr val="bg1"/>
                </a:solidFill>
              </a:rPr>
              <a:t>=10</a:t>
            </a:r>
            <a:r>
              <a:rPr lang="fr-FR" baseline="30000" dirty="0" smtClean="0">
                <a:solidFill>
                  <a:schemeClr val="bg1"/>
                </a:solidFill>
              </a:rPr>
              <a:t>-8</a:t>
            </a:r>
            <a:r>
              <a:rPr lang="fr-FR" dirty="0" smtClean="0">
                <a:solidFill>
                  <a:schemeClr val="bg1"/>
                </a:solidFill>
              </a:rPr>
              <a:t>M</a:t>
            </a:r>
            <a:r>
              <a:rPr lang="fr-FR" baseline="-25000" dirty="0" smtClean="0">
                <a:solidFill>
                  <a:schemeClr val="bg1"/>
                </a:solidFill>
              </a:rPr>
              <a:t>sun</a:t>
            </a:r>
            <a:r>
              <a:rPr lang="fr-FR" dirty="0" smtClean="0">
                <a:solidFill>
                  <a:schemeClr val="bg1"/>
                </a:solidFill>
              </a:rPr>
              <a:t>/y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833" y="-539965"/>
            <a:ext cx="8299026" cy="366623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47" y="980728"/>
            <a:ext cx="53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H/r</a:t>
            </a:r>
            <a:endParaRPr lang="en-US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1619672" y="1661774"/>
            <a:ext cx="0" cy="2631322"/>
          </a:xfrm>
          <a:prstGeom prst="line">
            <a:avLst/>
          </a:prstGeom>
          <a:ln w="25400">
            <a:solidFill>
              <a:srgbClr val="00FF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2267744" y="1737776"/>
            <a:ext cx="0" cy="2631322"/>
          </a:xfrm>
          <a:prstGeom prst="line">
            <a:avLst/>
          </a:prstGeom>
          <a:ln w="25400">
            <a:solidFill>
              <a:srgbClr val="00FF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26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" y="1124744"/>
            <a:ext cx="8460432" cy="4877727"/>
          </a:xfrm>
          <a:prstGeom prst="rect">
            <a:avLst/>
          </a:prstGeom>
          <a:ln w="38100" cmpd="sng"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6300192" y="616404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Bitsch</a:t>
            </a:r>
            <a:r>
              <a:rPr lang="en-US" b="1" dirty="0" smtClean="0">
                <a:solidFill>
                  <a:schemeClr val="bg1"/>
                </a:solidFill>
              </a:rPr>
              <a:t> et al., 2014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Migration vs. planetary mass in a realistic disk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6200000">
            <a:off x="6325136" y="3219074"/>
            <a:ext cx="48965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		</a:t>
            </a:r>
            <a:r>
              <a:rPr lang="en-US" sz="2000" dirty="0" smtClean="0"/>
              <a:t>Migration rate</a:t>
            </a:r>
          </a:p>
          <a:p>
            <a:r>
              <a:rPr lang="en-US" sz="2000" dirty="0" smtClean="0"/>
              <a:t>	 Inward                    Outward </a:t>
            </a:r>
            <a:endParaRPr lang="en-US" sz="2000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8604448" y="4149080"/>
            <a:ext cx="0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8630236" y="1412776"/>
            <a:ext cx="0" cy="10457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523361" y="1292442"/>
            <a:ext cx="270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snowline</a:t>
            </a:r>
            <a:r>
              <a:rPr lang="en-US" dirty="0" err="1" smtClean="0"/>
              <a:t>e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5076056" y="166177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dM</a:t>
            </a:r>
            <a:r>
              <a:rPr lang="fr-FR" dirty="0" smtClean="0">
                <a:solidFill>
                  <a:schemeClr val="bg1"/>
                </a:solidFill>
              </a:rPr>
              <a:t>/</a:t>
            </a:r>
            <a:r>
              <a:rPr lang="fr-FR" dirty="0" err="1" smtClean="0">
                <a:solidFill>
                  <a:schemeClr val="bg1"/>
                </a:solidFill>
              </a:rPr>
              <a:t>dt</a:t>
            </a:r>
            <a:r>
              <a:rPr lang="fr-FR" dirty="0" smtClean="0">
                <a:solidFill>
                  <a:schemeClr val="bg1"/>
                </a:solidFill>
              </a:rPr>
              <a:t>=10</a:t>
            </a:r>
            <a:r>
              <a:rPr lang="fr-FR" baseline="30000" dirty="0" smtClean="0">
                <a:solidFill>
                  <a:schemeClr val="bg1"/>
                </a:solidFill>
              </a:rPr>
              <a:t>-8</a:t>
            </a:r>
            <a:r>
              <a:rPr lang="fr-FR" dirty="0" smtClean="0">
                <a:solidFill>
                  <a:schemeClr val="bg1"/>
                </a:solidFill>
              </a:rPr>
              <a:t>M</a:t>
            </a:r>
            <a:r>
              <a:rPr lang="fr-FR" baseline="-25000" dirty="0" smtClean="0">
                <a:solidFill>
                  <a:schemeClr val="bg1"/>
                </a:solidFill>
              </a:rPr>
              <a:t>sun</a:t>
            </a:r>
            <a:r>
              <a:rPr lang="fr-FR" dirty="0" smtClean="0">
                <a:solidFill>
                  <a:schemeClr val="bg1"/>
                </a:solidFill>
              </a:rPr>
              <a:t>/y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H="1" flipV="1">
            <a:off x="1026942" y="4841540"/>
            <a:ext cx="1420822" cy="21602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1179342" y="2884976"/>
            <a:ext cx="1420822" cy="21602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2300190" y="4050068"/>
            <a:ext cx="1420822" cy="21602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e libre 12"/>
          <p:cNvSpPr/>
          <p:nvPr/>
        </p:nvSpPr>
        <p:spPr>
          <a:xfrm>
            <a:off x="1889753" y="3180159"/>
            <a:ext cx="328180" cy="881784"/>
          </a:xfrm>
          <a:custGeom>
            <a:avLst/>
            <a:gdLst>
              <a:gd name="connsiteX0" fmla="*/ 365760 w 365760"/>
              <a:gd name="connsiteY0" fmla="*/ 1266093 h 1266093"/>
              <a:gd name="connsiteX1" fmla="*/ 295422 w 365760"/>
              <a:gd name="connsiteY1" fmla="*/ 787791 h 1266093"/>
              <a:gd name="connsiteX2" fmla="*/ 182880 w 365760"/>
              <a:gd name="connsiteY2" fmla="*/ 365760 h 1266093"/>
              <a:gd name="connsiteX3" fmla="*/ 0 w 365760"/>
              <a:gd name="connsiteY3" fmla="*/ 0 h 126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" h="1266093">
                <a:moveTo>
                  <a:pt x="365760" y="1266093"/>
                </a:moveTo>
                <a:cubicBezTo>
                  <a:pt x="345831" y="1101969"/>
                  <a:pt x="325902" y="937846"/>
                  <a:pt x="295422" y="787791"/>
                </a:cubicBezTo>
                <a:cubicBezTo>
                  <a:pt x="264942" y="637736"/>
                  <a:pt x="232117" y="497059"/>
                  <a:pt x="182880" y="365760"/>
                </a:cubicBezTo>
                <a:cubicBezTo>
                  <a:pt x="133643" y="234461"/>
                  <a:pt x="66821" y="117230"/>
                  <a:pt x="0" y="0"/>
                </a:cubicBezTo>
              </a:path>
            </a:pathLst>
          </a:custGeom>
          <a:noFill/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2447764" y="4677553"/>
            <a:ext cx="16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~ </a:t>
            </a:r>
            <a:r>
              <a:rPr lang="fr-FR" dirty="0" err="1" smtClean="0">
                <a:solidFill>
                  <a:schemeClr val="bg1"/>
                </a:solidFill>
              </a:rPr>
              <a:t>isothermal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00164" y="2868469"/>
            <a:ext cx="16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saturated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1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23850" y="260648"/>
            <a:ext cx="84963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Beyond the first </a:t>
            </a:r>
            <a:r>
              <a:rPr lang="en-US" sz="2800" b="1" dirty="0" err="1" smtClean="0">
                <a:solidFill>
                  <a:srgbClr val="FF0000"/>
                </a:solidFill>
              </a:rPr>
              <a:t>planetesimals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254" y="3027597"/>
            <a:ext cx="4391226" cy="337356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54" y="6343650"/>
            <a:ext cx="3929063" cy="51435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07504" y="3056445"/>
            <a:ext cx="439375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Once the first </a:t>
            </a:r>
            <a:r>
              <a:rPr lang="en-US" b="1" dirty="0" err="1" smtClean="0">
                <a:solidFill>
                  <a:srgbClr val="0070C0"/>
                </a:solidFill>
              </a:rPr>
              <a:t>planetesimals</a:t>
            </a:r>
            <a:r>
              <a:rPr lang="en-US" b="1" dirty="0" smtClean="0">
                <a:solidFill>
                  <a:srgbClr val="0070C0"/>
                </a:solidFill>
              </a:rPr>
              <a:t> are formed they still reside in a disk of gas and pebbles.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Thus they can still accrete pebbles flowing by them in the disk 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“Pebble accretion process” </a:t>
            </a:r>
            <a:r>
              <a:rPr lang="fr-FR" sz="1600" b="1" dirty="0" smtClean="0">
                <a:solidFill>
                  <a:srgbClr val="0070C0"/>
                </a:solidFill>
              </a:rPr>
              <a:t>(</a:t>
            </a:r>
            <a:r>
              <a:rPr lang="fr-FR" sz="1600" b="1" dirty="0" err="1">
                <a:solidFill>
                  <a:srgbClr val="0070C0"/>
                </a:solidFill>
              </a:rPr>
              <a:t>Johansen</a:t>
            </a:r>
            <a:r>
              <a:rPr lang="fr-FR" sz="1600" b="1" dirty="0">
                <a:solidFill>
                  <a:srgbClr val="0070C0"/>
                </a:solidFill>
              </a:rPr>
              <a:t> and </a:t>
            </a:r>
            <a:r>
              <a:rPr lang="fr-FR" sz="1600" b="1" dirty="0" err="1">
                <a:solidFill>
                  <a:srgbClr val="0070C0"/>
                </a:solidFill>
              </a:rPr>
              <a:t>lacerda</a:t>
            </a:r>
            <a:r>
              <a:rPr lang="fr-FR" sz="1600" b="1" dirty="0">
                <a:solidFill>
                  <a:srgbClr val="0070C0"/>
                </a:solidFill>
              </a:rPr>
              <a:t>, 2010; </a:t>
            </a:r>
            <a:r>
              <a:rPr lang="fr-FR" sz="1600" b="1" dirty="0" err="1">
                <a:solidFill>
                  <a:srgbClr val="0070C0"/>
                </a:solidFill>
              </a:rPr>
              <a:t>Ormel</a:t>
            </a:r>
            <a:r>
              <a:rPr lang="fr-FR" sz="1600" b="1" dirty="0">
                <a:solidFill>
                  <a:srgbClr val="0070C0"/>
                </a:solidFill>
              </a:rPr>
              <a:t> and </a:t>
            </a:r>
            <a:r>
              <a:rPr lang="fr-FR" sz="1600" b="1" dirty="0" err="1">
                <a:solidFill>
                  <a:srgbClr val="0070C0"/>
                </a:solidFill>
              </a:rPr>
              <a:t>Klahr</a:t>
            </a:r>
            <a:r>
              <a:rPr lang="fr-FR" sz="1600" b="1" dirty="0">
                <a:solidFill>
                  <a:srgbClr val="0070C0"/>
                </a:solidFill>
              </a:rPr>
              <a:t>, 2010; Murray-Clay et al., 2011; Lambrechts and </a:t>
            </a:r>
            <a:r>
              <a:rPr lang="fr-FR" sz="1600" b="1" dirty="0" err="1">
                <a:solidFill>
                  <a:srgbClr val="0070C0"/>
                </a:solidFill>
              </a:rPr>
              <a:t>Johansen</a:t>
            </a:r>
            <a:r>
              <a:rPr lang="fr-FR" sz="1600" b="1" dirty="0">
                <a:solidFill>
                  <a:srgbClr val="0070C0"/>
                </a:solidFill>
              </a:rPr>
              <a:t>, 2012)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12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27343"/>
            <a:ext cx="4987636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548680"/>
            <a:ext cx="424847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The </a:t>
            </a:r>
            <a:r>
              <a:rPr lang="fr-FR" sz="3200" dirty="0" err="1" smtClean="0"/>
              <a:t>outward</a:t>
            </a:r>
            <a:r>
              <a:rPr lang="fr-FR" sz="3200" dirty="0" smtClean="0"/>
              <a:t> migration </a:t>
            </a:r>
            <a:r>
              <a:rPr lang="fr-FR" sz="3200" dirty="0" err="1" smtClean="0"/>
              <a:t>region</a:t>
            </a:r>
            <a:r>
              <a:rPr lang="fr-FR" sz="3200" dirty="0" smtClean="0"/>
              <a:t> </a:t>
            </a:r>
            <a:r>
              <a:rPr lang="fr-FR" sz="3200" dirty="0" err="1" smtClean="0"/>
              <a:t>evolves</a:t>
            </a:r>
            <a:r>
              <a:rPr lang="fr-FR" sz="3200" dirty="0" smtClean="0"/>
              <a:t> as  the </a:t>
            </a:r>
            <a:r>
              <a:rPr lang="fr-FR" sz="3200" dirty="0" err="1" smtClean="0"/>
              <a:t>disk</a:t>
            </a:r>
            <a:r>
              <a:rPr lang="fr-FR" sz="3200" dirty="0" smtClean="0"/>
              <a:t> </a:t>
            </a:r>
            <a:r>
              <a:rPr lang="fr-FR" sz="3200" dirty="0" err="1" smtClean="0"/>
              <a:t>evolves</a:t>
            </a:r>
            <a:r>
              <a:rPr lang="fr-FR" sz="3200" dirty="0" smtClean="0"/>
              <a:t> (</a:t>
            </a:r>
            <a:r>
              <a:rPr lang="fr-FR" sz="3200" dirty="0" err="1" smtClean="0"/>
              <a:t>loses</a:t>
            </a:r>
            <a:r>
              <a:rPr lang="fr-FR" sz="3200" dirty="0" smtClean="0"/>
              <a:t> mass and cools down). </a:t>
            </a:r>
            <a:r>
              <a:rPr lang="fr-FR" sz="3200" dirty="0" err="1" smtClean="0"/>
              <a:t>Inward</a:t>
            </a:r>
            <a:r>
              <a:rPr lang="fr-FR" sz="3200" dirty="0" smtClean="0"/>
              <a:t> migration </a:t>
            </a:r>
            <a:r>
              <a:rPr lang="fr-FR" sz="3200" dirty="0" err="1" smtClean="0"/>
              <a:t>is</a:t>
            </a:r>
            <a:r>
              <a:rPr lang="fr-FR" sz="3200" dirty="0" smtClean="0"/>
              <a:t> </a:t>
            </a:r>
            <a:r>
              <a:rPr lang="fr-FR" sz="3200" dirty="0" err="1" smtClean="0"/>
              <a:t>resumed</a:t>
            </a:r>
            <a:r>
              <a:rPr lang="fr-FR" sz="3200" dirty="0" smtClean="0"/>
              <a:t> for </a:t>
            </a:r>
            <a:r>
              <a:rPr lang="fr-FR" sz="3200" dirty="0" err="1" smtClean="0"/>
              <a:t>planets</a:t>
            </a:r>
            <a:r>
              <a:rPr lang="fr-FR" sz="3200" dirty="0" smtClean="0"/>
              <a:t> </a:t>
            </a:r>
            <a:r>
              <a:rPr lang="fr-FR" sz="3200" dirty="0" err="1" smtClean="0"/>
              <a:t>smaller</a:t>
            </a:r>
            <a:r>
              <a:rPr lang="fr-FR" sz="3200" dirty="0" smtClean="0"/>
              <a:t> and </a:t>
            </a:r>
            <a:r>
              <a:rPr lang="fr-FR" sz="3200" dirty="0" err="1" smtClean="0"/>
              <a:t>smaller</a:t>
            </a:r>
            <a:r>
              <a:rPr lang="fr-FR" sz="3200" dirty="0" smtClean="0"/>
              <a:t> as time passes</a:t>
            </a:r>
          </a:p>
          <a:p>
            <a:endParaRPr lang="fr-FR" sz="3200" dirty="0"/>
          </a:p>
          <a:p>
            <a:r>
              <a:rPr lang="fr-FR" sz="3200" dirty="0" err="1" smtClean="0"/>
              <a:t>Eventually</a:t>
            </a:r>
            <a:r>
              <a:rPr lang="fr-FR" sz="3200" dirty="0" smtClean="0"/>
              <a:t> all </a:t>
            </a:r>
            <a:r>
              <a:rPr lang="fr-FR" sz="3200" dirty="0" err="1" smtClean="0"/>
              <a:t>planets</a:t>
            </a:r>
            <a:r>
              <a:rPr lang="fr-FR" sz="3200" dirty="0" smtClean="0"/>
              <a:t> are </a:t>
            </a:r>
            <a:r>
              <a:rPr lang="fr-FR" sz="3200" dirty="0" err="1" smtClean="0"/>
              <a:t>released</a:t>
            </a:r>
            <a:r>
              <a:rPr lang="fr-FR" sz="3200" dirty="0" smtClean="0"/>
              <a:t> to migration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1663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Massive </a:t>
            </a:r>
            <a:r>
              <a:rPr lang="fr-FR" b="1" dirty="0" err="1" smtClean="0">
                <a:solidFill>
                  <a:srgbClr val="FF0000"/>
                </a:solidFill>
              </a:rPr>
              <a:t>planets</a:t>
            </a:r>
            <a:r>
              <a:rPr lang="fr-FR" b="1" dirty="0" smtClean="0">
                <a:solidFill>
                  <a:srgbClr val="FF0000"/>
                </a:solidFill>
              </a:rPr>
              <a:t> and gap </a:t>
            </a:r>
            <a:r>
              <a:rPr lang="fr-FR" b="1" dirty="0" err="1" smtClean="0">
                <a:solidFill>
                  <a:srgbClr val="FF0000"/>
                </a:solidFill>
              </a:rPr>
              <a:t>opening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" name="Picture 5" descr="wake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" y="1035533"/>
            <a:ext cx="5851525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H="1" flipV="1">
            <a:off x="4067944" y="3961295"/>
            <a:ext cx="144016" cy="619833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3707904" y="3429000"/>
            <a:ext cx="360040" cy="532295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084168" y="1340768"/>
            <a:ext cx="27363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The </a:t>
            </a:r>
            <a:r>
              <a:rPr lang="fr-FR" sz="2400" dirty="0" err="1" smtClean="0"/>
              <a:t>planet</a:t>
            </a:r>
            <a:r>
              <a:rPr lang="fr-FR" sz="2400" dirty="0" smtClean="0"/>
              <a:t> </a:t>
            </a:r>
            <a:r>
              <a:rPr lang="fr-FR" sz="2400" dirty="0" err="1" smtClean="0"/>
              <a:t>accelerates</a:t>
            </a:r>
            <a:r>
              <a:rPr lang="fr-FR" sz="2400" dirty="0" smtClean="0"/>
              <a:t> the </a:t>
            </a:r>
            <a:r>
              <a:rPr lang="fr-FR" sz="2400" dirty="0" err="1" smtClean="0"/>
              <a:t>outer</a:t>
            </a:r>
            <a:r>
              <a:rPr lang="fr-FR" sz="2400" dirty="0" smtClean="0"/>
              <a:t> </a:t>
            </a:r>
            <a:r>
              <a:rPr lang="fr-FR" sz="2400" dirty="0" err="1" smtClean="0"/>
              <a:t>disk</a:t>
            </a:r>
            <a:r>
              <a:rPr lang="fr-FR" sz="2400" dirty="0" smtClean="0"/>
              <a:t> and </a:t>
            </a:r>
            <a:r>
              <a:rPr lang="fr-FR" sz="2400" dirty="0" err="1" smtClean="0"/>
              <a:t>pushes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 </a:t>
            </a:r>
            <a:r>
              <a:rPr lang="fr-FR" sz="2400" dirty="0" err="1" smtClean="0"/>
              <a:t>forward</a:t>
            </a:r>
            <a:r>
              <a:rPr lang="fr-FR" sz="2400" dirty="0" smtClean="0"/>
              <a:t> and </a:t>
            </a:r>
            <a:r>
              <a:rPr lang="fr-FR" sz="2400" dirty="0" err="1" smtClean="0"/>
              <a:t>decelerates</a:t>
            </a:r>
            <a:r>
              <a:rPr lang="fr-FR" sz="2400" dirty="0" smtClean="0"/>
              <a:t> the </a:t>
            </a:r>
            <a:r>
              <a:rPr lang="fr-FR" sz="2400" dirty="0" err="1" smtClean="0"/>
              <a:t>inner</a:t>
            </a:r>
            <a:r>
              <a:rPr lang="fr-FR" sz="2400" dirty="0" smtClean="0"/>
              <a:t> </a:t>
            </a:r>
            <a:r>
              <a:rPr lang="fr-FR" sz="2400" dirty="0" err="1" smtClean="0"/>
              <a:t>disk</a:t>
            </a:r>
            <a:r>
              <a:rPr lang="fr-FR" sz="2400" dirty="0" smtClean="0"/>
              <a:t> and </a:t>
            </a:r>
            <a:r>
              <a:rPr lang="fr-FR" sz="2400" dirty="0" err="1" smtClean="0"/>
              <a:t>pushes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 </a:t>
            </a:r>
            <a:r>
              <a:rPr lang="fr-FR" sz="2400" dirty="0" err="1" smtClean="0"/>
              <a:t>inwards</a:t>
            </a:r>
            <a:r>
              <a:rPr lang="fr-FR" sz="2400" dirty="0" smtClean="0"/>
              <a:t>. </a:t>
            </a:r>
          </a:p>
          <a:p>
            <a:r>
              <a:rPr lang="fr-FR" sz="2400" dirty="0" smtClean="0"/>
              <a:t>If the force </a:t>
            </a:r>
            <a:r>
              <a:rPr lang="fr-FR" sz="2400" dirty="0" err="1" smtClean="0"/>
              <a:t>exerted</a:t>
            </a:r>
            <a:r>
              <a:rPr lang="fr-FR" sz="2400" dirty="0" smtClean="0"/>
              <a:t> by the </a:t>
            </a:r>
            <a:r>
              <a:rPr lang="fr-FR" sz="2400" dirty="0" err="1" smtClean="0"/>
              <a:t>planet</a:t>
            </a:r>
            <a:r>
              <a:rPr lang="fr-FR" sz="2400" dirty="0" smtClean="0"/>
              <a:t> </a:t>
            </a:r>
            <a:r>
              <a:rPr lang="fr-FR" sz="2400" dirty="0" err="1" smtClean="0"/>
              <a:t>overcomes</a:t>
            </a:r>
            <a:r>
              <a:rPr lang="fr-FR" sz="2400" dirty="0" smtClean="0"/>
              <a:t> the </a:t>
            </a:r>
            <a:r>
              <a:rPr lang="fr-FR" sz="2400" dirty="0" err="1" smtClean="0"/>
              <a:t>internal</a:t>
            </a:r>
            <a:r>
              <a:rPr lang="fr-FR" sz="2400" dirty="0" smtClean="0"/>
              <a:t> </a:t>
            </a:r>
            <a:r>
              <a:rPr lang="fr-FR" sz="2400" dirty="0" err="1" smtClean="0"/>
              <a:t>disk</a:t>
            </a:r>
            <a:r>
              <a:rPr lang="fr-FR" sz="2400" dirty="0" smtClean="0"/>
              <a:t> forces, a gap opens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48809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Massive </a:t>
            </a:r>
            <a:r>
              <a:rPr lang="fr-FR" b="1" dirty="0" err="1" smtClean="0">
                <a:solidFill>
                  <a:srgbClr val="FF0000"/>
                </a:solidFill>
              </a:rPr>
              <a:t>planets</a:t>
            </a:r>
            <a:r>
              <a:rPr lang="fr-FR" b="1" dirty="0" smtClean="0">
                <a:solidFill>
                  <a:srgbClr val="FF0000"/>
                </a:solidFill>
              </a:rPr>
              <a:t> and gap </a:t>
            </a:r>
            <a:r>
              <a:rPr lang="fr-FR" b="1" dirty="0" err="1" smtClean="0">
                <a:solidFill>
                  <a:srgbClr val="FF0000"/>
                </a:solidFill>
              </a:rPr>
              <a:t>opening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084168" y="1340768"/>
            <a:ext cx="27363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The </a:t>
            </a:r>
            <a:r>
              <a:rPr lang="fr-FR" sz="2400" dirty="0" err="1" smtClean="0"/>
              <a:t>planet</a:t>
            </a:r>
            <a:r>
              <a:rPr lang="fr-FR" sz="2400" dirty="0" smtClean="0"/>
              <a:t> </a:t>
            </a:r>
            <a:r>
              <a:rPr lang="fr-FR" sz="2400" dirty="0" err="1" smtClean="0"/>
              <a:t>accelerates</a:t>
            </a:r>
            <a:r>
              <a:rPr lang="fr-FR" sz="2400" dirty="0" smtClean="0"/>
              <a:t> the </a:t>
            </a:r>
            <a:r>
              <a:rPr lang="fr-FR" sz="2400" dirty="0" err="1" smtClean="0"/>
              <a:t>outer</a:t>
            </a:r>
            <a:r>
              <a:rPr lang="fr-FR" sz="2400" dirty="0" smtClean="0"/>
              <a:t> </a:t>
            </a:r>
            <a:r>
              <a:rPr lang="fr-FR" sz="2400" dirty="0" err="1" smtClean="0"/>
              <a:t>disk</a:t>
            </a:r>
            <a:r>
              <a:rPr lang="fr-FR" sz="2400" dirty="0" smtClean="0"/>
              <a:t> and </a:t>
            </a:r>
            <a:r>
              <a:rPr lang="fr-FR" sz="2400" dirty="0" err="1" smtClean="0"/>
              <a:t>pushes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 </a:t>
            </a:r>
            <a:r>
              <a:rPr lang="fr-FR" sz="2400" dirty="0" err="1" smtClean="0"/>
              <a:t>forward</a:t>
            </a:r>
            <a:r>
              <a:rPr lang="fr-FR" sz="2400" dirty="0" smtClean="0"/>
              <a:t> and </a:t>
            </a:r>
            <a:r>
              <a:rPr lang="fr-FR" sz="2400" dirty="0" err="1" smtClean="0"/>
              <a:t>decelerates</a:t>
            </a:r>
            <a:r>
              <a:rPr lang="fr-FR" sz="2400" dirty="0" smtClean="0"/>
              <a:t> the </a:t>
            </a:r>
            <a:r>
              <a:rPr lang="fr-FR" sz="2400" dirty="0" err="1" smtClean="0"/>
              <a:t>inner</a:t>
            </a:r>
            <a:r>
              <a:rPr lang="fr-FR" sz="2400" dirty="0" smtClean="0"/>
              <a:t> </a:t>
            </a:r>
            <a:r>
              <a:rPr lang="fr-FR" sz="2400" dirty="0" err="1" smtClean="0"/>
              <a:t>disk</a:t>
            </a:r>
            <a:r>
              <a:rPr lang="fr-FR" sz="2400" dirty="0" smtClean="0"/>
              <a:t> and </a:t>
            </a:r>
            <a:r>
              <a:rPr lang="fr-FR" sz="2400" dirty="0" err="1" smtClean="0"/>
              <a:t>pushes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 </a:t>
            </a:r>
            <a:r>
              <a:rPr lang="fr-FR" sz="2400" dirty="0" err="1" smtClean="0"/>
              <a:t>inwards</a:t>
            </a:r>
            <a:r>
              <a:rPr lang="fr-FR" sz="2400" dirty="0" smtClean="0"/>
              <a:t>. </a:t>
            </a:r>
          </a:p>
          <a:p>
            <a:r>
              <a:rPr lang="fr-FR" sz="2400" dirty="0" smtClean="0"/>
              <a:t>If the force </a:t>
            </a:r>
            <a:r>
              <a:rPr lang="fr-FR" sz="2400" dirty="0" err="1" smtClean="0"/>
              <a:t>exerted</a:t>
            </a:r>
            <a:r>
              <a:rPr lang="fr-FR" sz="2400" dirty="0" smtClean="0"/>
              <a:t> by the </a:t>
            </a:r>
            <a:r>
              <a:rPr lang="fr-FR" sz="2400" dirty="0" err="1" smtClean="0"/>
              <a:t>planet</a:t>
            </a:r>
            <a:r>
              <a:rPr lang="fr-FR" sz="2400" dirty="0" smtClean="0"/>
              <a:t> </a:t>
            </a:r>
            <a:r>
              <a:rPr lang="fr-FR" sz="2400" dirty="0" err="1" smtClean="0"/>
              <a:t>overcomes</a:t>
            </a:r>
            <a:r>
              <a:rPr lang="fr-FR" sz="2400" dirty="0" smtClean="0"/>
              <a:t> the </a:t>
            </a:r>
            <a:r>
              <a:rPr lang="fr-FR" sz="2400" dirty="0" err="1" smtClean="0"/>
              <a:t>internal</a:t>
            </a:r>
            <a:r>
              <a:rPr lang="fr-FR" sz="2400" dirty="0" smtClean="0"/>
              <a:t> </a:t>
            </a:r>
            <a:r>
              <a:rPr lang="fr-FR" sz="2400" dirty="0" err="1" smtClean="0"/>
              <a:t>disk</a:t>
            </a:r>
            <a:r>
              <a:rPr lang="fr-FR" sz="2400" dirty="0" smtClean="0"/>
              <a:t> forces, a gap opens</a:t>
            </a:r>
            <a:endParaRPr lang="fr-FR" sz="2400" dirty="0"/>
          </a:p>
        </p:txBody>
      </p:sp>
      <p:pic>
        <p:nvPicPr>
          <p:cNvPr id="4" name="MOVIE5_smal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165548"/>
            <a:ext cx="439248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4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5" y="1124744"/>
            <a:ext cx="3744416" cy="399556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68" y="1412776"/>
            <a:ext cx="5305674" cy="322130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79513" y="260648"/>
            <a:ext cx="8640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Not so massive planets (~ 20 Earth masses) can open a shallow gap enough to cut the flow of pebbles to the inner disk</a:t>
            </a:r>
            <a:endParaRPr lang="en-US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5292080" y="4695641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Lambrechts</a:t>
            </a:r>
            <a:r>
              <a:rPr lang="en-US" sz="1400" dirty="0" smtClean="0"/>
              <a:t>, Johansen and </a:t>
            </a:r>
            <a:r>
              <a:rPr lang="en-US" sz="1400" dirty="0" err="1" smtClean="0"/>
              <a:t>Morbidelli</a:t>
            </a:r>
            <a:r>
              <a:rPr lang="en-US" sz="1400" dirty="0" smtClean="0"/>
              <a:t>, 2014; </a:t>
            </a:r>
            <a:r>
              <a:rPr lang="en-US" sz="1400" dirty="0" err="1" smtClean="0"/>
              <a:t>Morbidelli</a:t>
            </a:r>
            <a:r>
              <a:rPr lang="en-US" sz="1400" dirty="0" smtClean="0"/>
              <a:t> and </a:t>
            </a:r>
            <a:r>
              <a:rPr lang="en-US" sz="1400" dirty="0" err="1" smtClean="0"/>
              <a:t>Nesvorny</a:t>
            </a:r>
            <a:r>
              <a:rPr lang="en-US" sz="1400" dirty="0" smtClean="0"/>
              <a:t>, 2012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8863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288"/>
            <a:ext cx="9180513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87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288"/>
            <a:ext cx="9180513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3528" y="3284984"/>
            <a:ext cx="784887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</a:rPr>
              <a:t>NOT SO TRUE!</a:t>
            </a:r>
            <a:endParaRPr lang="fr-FR" sz="44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520" y="5301208"/>
            <a:ext cx="835292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FF0000"/>
                </a:solidFill>
              </a:rPr>
              <a:t>When</a:t>
            </a:r>
            <a:r>
              <a:rPr lang="fr-FR" sz="2400" b="1" dirty="0" smtClean="0">
                <a:solidFill>
                  <a:srgbClr val="FF0000"/>
                </a:solidFill>
              </a:rPr>
              <a:t> the </a:t>
            </a:r>
            <a:r>
              <a:rPr lang="fr-FR" sz="2400" b="1" dirty="0" err="1" smtClean="0">
                <a:solidFill>
                  <a:srgbClr val="FF0000"/>
                </a:solidFill>
              </a:rPr>
              <a:t>disk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is</a:t>
            </a:r>
            <a:r>
              <a:rPr lang="fr-FR" sz="2400" b="1" dirty="0" smtClean="0">
                <a:solidFill>
                  <a:srgbClr val="FF0000"/>
                </a:solidFill>
              </a:rPr>
              <a:t> at </a:t>
            </a:r>
            <a:r>
              <a:rPr lang="fr-FR" sz="2400" b="1" dirty="0" err="1" smtClean="0">
                <a:solidFill>
                  <a:srgbClr val="FF0000"/>
                </a:solidFill>
              </a:rPr>
              <a:t>equilibrium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with</a:t>
            </a:r>
            <a:r>
              <a:rPr lang="fr-FR" sz="2400" b="1" dirty="0" smtClean="0">
                <a:solidFill>
                  <a:srgbClr val="FF0000"/>
                </a:solidFill>
              </a:rPr>
              <a:t> the </a:t>
            </a:r>
            <a:r>
              <a:rPr lang="fr-FR" sz="2400" b="1" dirty="0" err="1" smtClean="0">
                <a:solidFill>
                  <a:srgbClr val="FF0000"/>
                </a:solidFill>
              </a:rPr>
              <a:t>planet</a:t>
            </a:r>
            <a:r>
              <a:rPr lang="fr-FR" sz="2400" b="1" dirty="0" smtClean="0">
                <a:solidFill>
                  <a:srgbClr val="FF0000"/>
                </a:solidFill>
              </a:rPr>
              <a:t> the </a:t>
            </a:r>
            <a:r>
              <a:rPr lang="fr-FR" sz="2400" b="1" dirty="0" err="1" smtClean="0">
                <a:solidFill>
                  <a:srgbClr val="FF0000"/>
                </a:solidFill>
              </a:rPr>
              <a:t>planet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is</a:t>
            </a:r>
            <a:r>
              <a:rPr lang="fr-FR" sz="2400" b="1" dirty="0" smtClean="0">
                <a:solidFill>
                  <a:srgbClr val="FF0000"/>
                </a:solidFill>
              </a:rPr>
              <a:t> not at </a:t>
            </a:r>
            <a:r>
              <a:rPr lang="fr-FR" sz="2400" b="1" dirty="0" err="1" smtClean="0">
                <a:solidFill>
                  <a:srgbClr val="FF0000"/>
                </a:solidFill>
              </a:rPr>
              <a:t>equilibrium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with</a:t>
            </a:r>
            <a:r>
              <a:rPr lang="fr-FR" sz="2400" b="1" dirty="0" smtClean="0">
                <a:solidFill>
                  <a:srgbClr val="FF0000"/>
                </a:solidFill>
              </a:rPr>
              <a:t> the </a:t>
            </a:r>
            <a:r>
              <a:rPr lang="fr-FR" sz="2400" b="1" dirty="0" err="1" smtClean="0">
                <a:solidFill>
                  <a:srgbClr val="FF0000"/>
                </a:solidFill>
              </a:rPr>
              <a:t>disk</a:t>
            </a:r>
            <a:r>
              <a:rPr lang="fr-FR" sz="2400" b="1" dirty="0" smtClean="0">
                <a:solidFill>
                  <a:srgbClr val="FF0000"/>
                </a:solidFill>
              </a:rPr>
              <a:t> (</a:t>
            </a:r>
            <a:r>
              <a:rPr lang="fr-FR" sz="2400" b="1" dirty="0" err="1">
                <a:solidFill>
                  <a:srgbClr val="FF0000"/>
                </a:solidFill>
              </a:rPr>
              <a:t>Dürmann</a:t>
            </a:r>
            <a:r>
              <a:rPr lang="fr-FR" sz="2400" b="1" dirty="0">
                <a:solidFill>
                  <a:srgbClr val="FF0000"/>
                </a:solidFill>
              </a:rPr>
              <a:t> and W. </a:t>
            </a:r>
            <a:r>
              <a:rPr lang="fr-FR" sz="2400" b="1" dirty="0" err="1" smtClean="0">
                <a:solidFill>
                  <a:srgbClr val="FF0000"/>
                </a:solidFill>
              </a:rPr>
              <a:t>Kley</a:t>
            </a:r>
            <a:r>
              <a:rPr lang="fr-FR" sz="2400" b="1" dirty="0" smtClean="0">
                <a:solidFill>
                  <a:srgbClr val="FF0000"/>
                </a:solidFill>
              </a:rPr>
              <a:t>, 2015)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" name="Flèche droite 3"/>
          <p:cNvSpPr/>
          <p:nvPr/>
        </p:nvSpPr>
        <p:spPr>
          <a:xfrm rot="10800000">
            <a:off x="3347864" y="4319730"/>
            <a:ext cx="360040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285696" y="4328608"/>
            <a:ext cx="252028" cy="2160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771800" y="4149080"/>
            <a:ext cx="39555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067944" y="4238844"/>
            <a:ext cx="440926" cy="360040"/>
          </a:xfrm>
          <a:prstGeom prst="rect">
            <a:avLst/>
          </a:prstGeom>
          <a:solidFill>
            <a:srgbClr val="F76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 rot="10800000">
            <a:off x="3027770" y="4329100"/>
            <a:ext cx="360040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87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6" y="1196752"/>
            <a:ext cx="7210425" cy="4762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076056" y="630932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Dürmann</a:t>
            </a:r>
            <a:r>
              <a:rPr lang="fr-FR" b="1" dirty="0">
                <a:solidFill>
                  <a:srgbClr val="FF0000"/>
                </a:solidFill>
              </a:rPr>
              <a:t> and W. </a:t>
            </a:r>
            <a:r>
              <a:rPr lang="fr-FR" b="1" dirty="0" err="1">
                <a:solidFill>
                  <a:srgbClr val="FF0000"/>
                </a:solidFill>
              </a:rPr>
              <a:t>Kley</a:t>
            </a:r>
            <a:r>
              <a:rPr lang="fr-FR" b="1" dirty="0">
                <a:solidFill>
                  <a:srgbClr val="FF0000"/>
                </a:solidFill>
              </a:rPr>
              <a:t>, 2015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748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6_smal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2492896"/>
            <a:ext cx="5616624" cy="280831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40466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In </a:t>
            </a:r>
            <a:r>
              <a:rPr lang="fr-FR" sz="2400" b="1" dirty="0" err="1" smtClean="0">
                <a:solidFill>
                  <a:srgbClr val="FF0000"/>
                </a:solidFill>
              </a:rPr>
              <a:t>general</a:t>
            </a:r>
            <a:r>
              <a:rPr lang="fr-FR" sz="2400" b="1" dirty="0" smtClean="0">
                <a:solidFill>
                  <a:srgbClr val="FF0000"/>
                </a:solidFill>
              </a:rPr>
              <a:t>, Type II migration </a:t>
            </a:r>
            <a:r>
              <a:rPr lang="fr-FR" sz="2400" b="1" dirty="0" err="1" smtClean="0">
                <a:solidFill>
                  <a:srgbClr val="FF0000"/>
                </a:solidFill>
              </a:rPr>
              <a:t>is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slower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than</a:t>
            </a:r>
            <a:r>
              <a:rPr lang="fr-FR" sz="2400" b="1" dirty="0" smtClean="0">
                <a:solidFill>
                  <a:srgbClr val="FF0000"/>
                </a:solidFill>
              </a:rPr>
              <a:t> Type I migration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6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://expositions.obspm.fr/leverrier/graphisme/neptu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4820" y="4190177"/>
            <a:ext cx="327615" cy="31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8411289" y="450912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</a:t>
            </a:r>
            <a:endParaRPr lang="fr-FR" dirty="0"/>
          </a:p>
        </p:txBody>
      </p:sp>
      <p:pic>
        <p:nvPicPr>
          <p:cNvPr id="14" name="Picture 2" descr="http://expositions.obspm.fr/leverrier/graphisme/neptu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3013" y="4205631"/>
            <a:ext cx="327615" cy="31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07504" y="41160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Type II migration can be slowed down/reversed if there are 2 planets with a good mass ratio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5" name="Picture 2" descr="SnellM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8" y="1221467"/>
            <a:ext cx="4365259" cy="30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821466" y="1556792"/>
            <a:ext cx="310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Masset</a:t>
            </a:r>
            <a:r>
              <a:rPr lang="fr-FR" sz="1600" dirty="0" smtClean="0"/>
              <a:t> and </a:t>
            </a:r>
            <a:r>
              <a:rPr lang="fr-FR" sz="1600" dirty="0" err="1" smtClean="0"/>
              <a:t>Snellgrove</a:t>
            </a:r>
            <a:r>
              <a:rPr lang="fr-FR" sz="1600" dirty="0" smtClean="0"/>
              <a:t>, 2001</a:t>
            </a:r>
          </a:p>
          <a:p>
            <a:r>
              <a:rPr lang="fr-FR" sz="1600" dirty="0" smtClean="0"/>
              <a:t>(large H/r)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466" y="3612532"/>
            <a:ext cx="4322534" cy="3180111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411760" y="5095046"/>
            <a:ext cx="310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Morbidelli</a:t>
            </a:r>
            <a:r>
              <a:rPr lang="fr-FR" sz="1600" dirty="0" smtClean="0"/>
              <a:t> and </a:t>
            </a:r>
            <a:r>
              <a:rPr lang="fr-FR" sz="1600" dirty="0" err="1" smtClean="0"/>
              <a:t>Crida</a:t>
            </a:r>
            <a:r>
              <a:rPr lang="fr-FR" sz="1600" dirty="0" smtClean="0"/>
              <a:t>, 2007</a:t>
            </a:r>
          </a:p>
          <a:p>
            <a:r>
              <a:rPr lang="fr-FR" sz="1600" dirty="0" smtClean="0"/>
              <a:t>(</a:t>
            </a:r>
            <a:r>
              <a:rPr lang="fr-FR" sz="1600" dirty="0" err="1" smtClean="0"/>
              <a:t>small</a:t>
            </a:r>
            <a:r>
              <a:rPr lang="fr-FR" sz="1600" dirty="0" smtClean="0"/>
              <a:t> H/r)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89421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SnellMass_lbp6_2log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585788"/>
            <a:ext cx="7305675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7504" y="116632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err="1" smtClean="0">
                <a:solidFill>
                  <a:srgbClr val="FF0000"/>
                </a:solidFill>
              </a:rPr>
              <a:t>Why</a:t>
            </a:r>
            <a:r>
              <a:rPr lang="fr-FR" sz="4400" b="1" dirty="0" smtClean="0">
                <a:solidFill>
                  <a:srgbClr val="FF0000"/>
                </a:solidFill>
              </a:rPr>
              <a:t>?</a:t>
            </a:r>
            <a:endParaRPr lang="fr-FR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9384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74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1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17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23850" y="260648"/>
            <a:ext cx="84963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Pebble accretion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345" y="1240396"/>
            <a:ext cx="6376655" cy="55892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2" y="1005863"/>
            <a:ext cx="1584175" cy="7854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9057" y="605753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Bondi Radius:</a:t>
            </a:r>
            <a:endParaRPr lang="en-US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82919" y="1794016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Accretion Rate: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4" y="2141551"/>
            <a:ext cx="2617936" cy="74002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48605" y="2872679"/>
            <a:ext cx="33829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</a:t>
            </a:r>
            <a:r>
              <a:rPr lang="en-US" dirty="0" smtClean="0"/>
              <a:t>if mass equally distributed at all pebble sizes</a:t>
            </a:r>
            <a:r>
              <a:rPr lang="en-US" sz="2000" dirty="0" smtClean="0"/>
              <a:t>: </a:t>
            </a:r>
          </a:p>
          <a:p>
            <a:r>
              <a:rPr lang="en-US" sz="2000" dirty="0" err="1" smtClean="0"/>
              <a:t>d</a:t>
            </a:r>
            <a:r>
              <a:rPr lang="en-US" sz="2000" i="1" dirty="0" err="1" smtClean="0"/>
              <a:t>M</a:t>
            </a:r>
            <a:r>
              <a:rPr lang="en-US" sz="2000" dirty="0" smtClean="0"/>
              <a:t>/</a:t>
            </a:r>
            <a:r>
              <a:rPr lang="en-US" sz="2000" dirty="0" err="1" smtClean="0"/>
              <a:t>d</a:t>
            </a:r>
            <a:r>
              <a:rPr lang="en-US" sz="2000" i="1" dirty="0" err="1" smtClean="0"/>
              <a:t>t</a:t>
            </a:r>
            <a:r>
              <a:rPr lang="en-US" sz="2000" dirty="0" smtClean="0"/>
              <a:t> ~ </a:t>
            </a:r>
            <a:r>
              <a:rPr lang="en-US" sz="2000" i="1" dirty="0" smtClean="0"/>
              <a:t>M</a:t>
            </a:r>
            <a:r>
              <a:rPr lang="en-US" sz="2000" baseline="30000" dirty="0" smtClean="0"/>
              <a:t>2</a:t>
            </a:r>
            <a:r>
              <a:rPr lang="en-US" sz="1600" dirty="0" smtClean="0"/>
              <a:t>; runaway-growth</a:t>
            </a:r>
          </a:p>
          <a:p>
            <a:r>
              <a:rPr lang="en-US" dirty="0" smtClean="0"/>
              <a:t>If mass only in one pebble-size</a:t>
            </a:r>
            <a:r>
              <a:rPr lang="en-US" sz="1600" dirty="0" smtClean="0"/>
              <a:t>:</a:t>
            </a:r>
          </a:p>
          <a:p>
            <a:r>
              <a:rPr lang="en-US" sz="2000" dirty="0" err="1"/>
              <a:t>d</a:t>
            </a:r>
            <a:r>
              <a:rPr lang="en-US" sz="2000" i="1" dirty="0" err="1"/>
              <a:t>M</a:t>
            </a:r>
            <a:r>
              <a:rPr lang="en-US" sz="2000" dirty="0"/>
              <a:t>/</a:t>
            </a:r>
            <a:r>
              <a:rPr lang="en-US" sz="2000" dirty="0" err="1"/>
              <a:t>d</a:t>
            </a:r>
            <a:r>
              <a:rPr lang="en-US" sz="2000" i="1" dirty="0" err="1"/>
              <a:t>t</a:t>
            </a:r>
            <a:r>
              <a:rPr lang="en-US" sz="2000" dirty="0"/>
              <a:t> ~ </a:t>
            </a:r>
            <a:r>
              <a:rPr lang="en-US" sz="2000" i="1" dirty="0" smtClean="0"/>
              <a:t>M</a:t>
            </a:r>
            <a:r>
              <a:rPr lang="en-US" sz="1600" dirty="0" smtClean="0"/>
              <a:t>; threshold-growth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82919" y="4503602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When </a:t>
            </a:r>
            <a:r>
              <a:rPr lang="en-US" sz="2000" i="1" dirty="0" err="1" smtClean="0"/>
              <a:t>r</a:t>
            </a:r>
            <a:r>
              <a:rPr lang="en-US" sz="2000" i="1" baseline="-25000" dirty="0" err="1" smtClean="0"/>
              <a:t>d</a:t>
            </a:r>
            <a:r>
              <a:rPr lang="en-US" sz="2000" dirty="0" smtClean="0"/>
              <a:t> &gt; </a:t>
            </a:r>
            <a:r>
              <a:rPr lang="en-US" sz="2000" i="1" dirty="0" err="1" smtClean="0"/>
              <a:t>H</a:t>
            </a:r>
            <a:r>
              <a:rPr lang="en-US" sz="2000" baseline="-25000" dirty="0" err="1" smtClean="0"/>
              <a:t>pebbles</a:t>
            </a:r>
            <a:endParaRPr lang="en-US" sz="2000" baseline="-250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2" y="4888583"/>
            <a:ext cx="2312169" cy="59166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9591" y="5480249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When </a:t>
            </a:r>
            <a:r>
              <a:rPr lang="en-US" sz="2000" i="1" dirty="0" err="1" smtClean="0"/>
              <a:t>r</a:t>
            </a:r>
            <a:r>
              <a:rPr lang="en-US" sz="2000" i="1" baseline="-25000" dirty="0" err="1" smtClean="0"/>
              <a:t>d</a:t>
            </a:r>
            <a:r>
              <a:rPr lang="en-US" sz="2000" dirty="0" smtClean="0"/>
              <a:t> &gt; </a:t>
            </a:r>
            <a:r>
              <a:rPr lang="en-US" sz="2000" i="1" dirty="0" err="1" smtClean="0"/>
              <a:t>r</a:t>
            </a:r>
            <a:r>
              <a:rPr lang="en-US" sz="2000" i="1" baseline="-25000" dirty="0" err="1" smtClean="0"/>
              <a:t>H</a:t>
            </a:r>
            <a:r>
              <a:rPr lang="en-US" sz="2000" i="1" dirty="0" smtClean="0"/>
              <a:t>~ M</a:t>
            </a:r>
            <a:r>
              <a:rPr lang="en-US" sz="2000" i="1" baseline="30000" dirty="0" smtClean="0"/>
              <a:t>1/3</a:t>
            </a:r>
            <a:endParaRPr lang="en-US" sz="2000" baseline="300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" y="5850404"/>
            <a:ext cx="3086531" cy="59063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82919" y="6423926"/>
            <a:ext cx="338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</a:t>
            </a:r>
            <a:r>
              <a:rPr lang="en-US" sz="1600" dirty="0" smtClean="0"/>
              <a:t>oligarchic-growth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14" name="pebble_accretion_Bondi.avi">
            <a:hlinkClick r:id="" action="ppaction://media"/>
          </p:cNvPr>
          <p:cNvPicPr preferRelativeResize="0"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52120" y="3140969"/>
            <a:ext cx="2736304" cy="266429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774380" y="1484784"/>
            <a:ext cx="1559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h</a:t>
            </a:r>
            <a:r>
              <a:rPr lang="fr-FR" sz="1600" dirty="0" err="1" smtClean="0"/>
              <a:t>eadwind</a:t>
            </a:r>
            <a:r>
              <a:rPr lang="fr-FR" sz="1600" dirty="0" smtClean="0"/>
              <a:t> speed</a:t>
            </a:r>
            <a:endParaRPr lang="fr-FR" sz="1600" dirty="0"/>
          </a:p>
        </p:txBody>
      </p:sp>
      <p:cxnSp>
        <p:nvCxnSpPr>
          <p:cNvPr id="17" name="Connecteur droit avec flèche 16"/>
          <p:cNvCxnSpPr>
            <a:stCxn id="15" idx="1"/>
          </p:cNvCxnSpPr>
          <p:nvPr/>
        </p:nvCxnSpPr>
        <p:spPr>
          <a:xfrm flipH="1">
            <a:off x="1403648" y="1654061"/>
            <a:ext cx="3707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36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SnellMass_lbp6_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7463"/>
            <a:ext cx="8766175" cy="682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7" name="Line 3"/>
          <p:cNvSpPr>
            <a:spLocks noChangeShapeType="1"/>
          </p:cNvSpPr>
          <p:nvPr/>
        </p:nvSpPr>
        <p:spPr bwMode="auto">
          <a:xfrm flipH="1">
            <a:off x="4648200" y="3581400"/>
            <a:ext cx="685800" cy="13716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3668" name="Line 4"/>
          <p:cNvSpPr>
            <a:spLocks noChangeShapeType="1"/>
          </p:cNvSpPr>
          <p:nvPr/>
        </p:nvSpPr>
        <p:spPr bwMode="auto">
          <a:xfrm flipH="1">
            <a:off x="6248400" y="1905000"/>
            <a:ext cx="533400" cy="1524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3669" name="Freeform 5"/>
          <p:cNvSpPr>
            <a:spLocks/>
          </p:cNvSpPr>
          <p:nvPr/>
        </p:nvSpPr>
        <p:spPr bwMode="auto">
          <a:xfrm>
            <a:off x="3371850" y="1957388"/>
            <a:ext cx="3128963" cy="2181225"/>
          </a:xfrm>
          <a:custGeom>
            <a:avLst/>
            <a:gdLst>
              <a:gd name="T0" fmla="*/ 1971 w 1971"/>
              <a:gd name="T1" fmla="*/ 0 h 1374"/>
              <a:gd name="T2" fmla="*/ 1881 w 1971"/>
              <a:gd name="T3" fmla="*/ 153 h 1374"/>
              <a:gd name="T4" fmla="*/ 1755 w 1971"/>
              <a:gd name="T5" fmla="*/ 288 h 1374"/>
              <a:gd name="T6" fmla="*/ 1629 w 1971"/>
              <a:gd name="T7" fmla="*/ 477 h 1374"/>
              <a:gd name="T8" fmla="*/ 1548 w 1971"/>
              <a:gd name="T9" fmla="*/ 558 h 1374"/>
              <a:gd name="T10" fmla="*/ 1494 w 1971"/>
              <a:gd name="T11" fmla="*/ 639 h 1374"/>
              <a:gd name="T12" fmla="*/ 1467 w 1971"/>
              <a:gd name="T13" fmla="*/ 657 h 1374"/>
              <a:gd name="T14" fmla="*/ 1350 w 1971"/>
              <a:gd name="T15" fmla="*/ 819 h 1374"/>
              <a:gd name="T16" fmla="*/ 1215 w 1971"/>
              <a:gd name="T17" fmla="*/ 945 h 1374"/>
              <a:gd name="T18" fmla="*/ 1125 w 1971"/>
              <a:gd name="T19" fmla="*/ 1089 h 1374"/>
              <a:gd name="T20" fmla="*/ 972 w 1971"/>
              <a:gd name="T21" fmla="*/ 1215 h 1374"/>
              <a:gd name="T22" fmla="*/ 801 w 1971"/>
              <a:gd name="T23" fmla="*/ 1314 h 1374"/>
              <a:gd name="T24" fmla="*/ 684 w 1971"/>
              <a:gd name="T25" fmla="*/ 1359 h 1374"/>
              <a:gd name="T26" fmla="*/ 432 w 1971"/>
              <a:gd name="T27" fmla="*/ 1314 h 1374"/>
              <a:gd name="T28" fmla="*/ 387 w 1971"/>
              <a:gd name="T29" fmla="*/ 1242 h 1374"/>
              <a:gd name="T30" fmla="*/ 288 w 1971"/>
              <a:gd name="T31" fmla="*/ 1143 h 1374"/>
              <a:gd name="T32" fmla="*/ 225 w 1971"/>
              <a:gd name="T33" fmla="*/ 1008 h 1374"/>
              <a:gd name="T34" fmla="*/ 144 w 1971"/>
              <a:gd name="T35" fmla="*/ 774 h 1374"/>
              <a:gd name="T36" fmla="*/ 90 w 1971"/>
              <a:gd name="T37" fmla="*/ 702 h 1374"/>
              <a:gd name="T38" fmla="*/ 63 w 1971"/>
              <a:gd name="T39" fmla="*/ 666 h 1374"/>
              <a:gd name="T40" fmla="*/ 18 w 1971"/>
              <a:gd name="T41" fmla="*/ 549 h 1374"/>
              <a:gd name="T42" fmla="*/ 0 w 1971"/>
              <a:gd name="T43" fmla="*/ 522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971" h="1374">
                <a:moveTo>
                  <a:pt x="1971" y="0"/>
                </a:moveTo>
                <a:cubicBezTo>
                  <a:pt x="1952" y="56"/>
                  <a:pt x="1924" y="110"/>
                  <a:pt x="1881" y="153"/>
                </a:cubicBezTo>
                <a:cubicBezTo>
                  <a:pt x="1836" y="198"/>
                  <a:pt x="1790" y="232"/>
                  <a:pt x="1755" y="288"/>
                </a:cubicBezTo>
                <a:cubicBezTo>
                  <a:pt x="1715" y="353"/>
                  <a:pt x="1670" y="412"/>
                  <a:pt x="1629" y="477"/>
                </a:cubicBezTo>
                <a:cubicBezTo>
                  <a:pt x="1609" y="509"/>
                  <a:pt x="1571" y="527"/>
                  <a:pt x="1548" y="558"/>
                </a:cubicBezTo>
                <a:cubicBezTo>
                  <a:pt x="1529" y="584"/>
                  <a:pt x="1515" y="614"/>
                  <a:pt x="1494" y="639"/>
                </a:cubicBezTo>
                <a:cubicBezTo>
                  <a:pt x="1487" y="647"/>
                  <a:pt x="1475" y="649"/>
                  <a:pt x="1467" y="657"/>
                </a:cubicBezTo>
                <a:cubicBezTo>
                  <a:pt x="1418" y="706"/>
                  <a:pt x="1406" y="763"/>
                  <a:pt x="1350" y="819"/>
                </a:cubicBezTo>
                <a:cubicBezTo>
                  <a:pt x="1313" y="856"/>
                  <a:pt x="1247" y="903"/>
                  <a:pt x="1215" y="945"/>
                </a:cubicBezTo>
                <a:cubicBezTo>
                  <a:pt x="1182" y="990"/>
                  <a:pt x="1163" y="1046"/>
                  <a:pt x="1125" y="1089"/>
                </a:cubicBezTo>
                <a:cubicBezTo>
                  <a:pt x="1074" y="1146"/>
                  <a:pt x="1033" y="1174"/>
                  <a:pt x="972" y="1215"/>
                </a:cubicBezTo>
                <a:cubicBezTo>
                  <a:pt x="911" y="1256"/>
                  <a:pt x="874" y="1296"/>
                  <a:pt x="801" y="1314"/>
                </a:cubicBezTo>
                <a:cubicBezTo>
                  <a:pt x="764" y="1338"/>
                  <a:pt x="726" y="1349"/>
                  <a:pt x="684" y="1359"/>
                </a:cubicBezTo>
                <a:cubicBezTo>
                  <a:pt x="540" y="1352"/>
                  <a:pt x="522" y="1374"/>
                  <a:pt x="432" y="1314"/>
                </a:cubicBezTo>
                <a:cubicBezTo>
                  <a:pt x="416" y="1290"/>
                  <a:pt x="405" y="1264"/>
                  <a:pt x="387" y="1242"/>
                </a:cubicBezTo>
                <a:cubicBezTo>
                  <a:pt x="357" y="1206"/>
                  <a:pt x="309" y="1185"/>
                  <a:pt x="288" y="1143"/>
                </a:cubicBezTo>
                <a:cubicBezTo>
                  <a:pt x="266" y="1098"/>
                  <a:pt x="253" y="1049"/>
                  <a:pt x="225" y="1008"/>
                </a:cubicBezTo>
                <a:cubicBezTo>
                  <a:pt x="214" y="943"/>
                  <a:pt x="180" y="830"/>
                  <a:pt x="144" y="774"/>
                </a:cubicBezTo>
                <a:cubicBezTo>
                  <a:pt x="128" y="749"/>
                  <a:pt x="108" y="726"/>
                  <a:pt x="90" y="702"/>
                </a:cubicBezTo>
                <a:cubicBezTo>
                  <a:pt x="81" y="690"/>
                  <a:pt x="63" y="666"/>
                  <a:pt x="63" y="666"/>
                </a:cubicBezTo>
                <a:cubicBezTo>
                  <a:pt x="50" y="626"/>
                  <a:pt x="31" y="589"/>
                  <a:pt x="18" y="549"/>
                </a:cubicBezTo>
                <a:cubicBezTo>
                  <a:pt x="8" y="519"/>
                  <a:pt x="18" y="522"/>
                  <a:pt x="0" y="522"/>
                </a:cubicBezTo>
              </a:path>
            </a:pathLst>
          </a:cu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3670" name="Line 6"/>
          <p:cNvSpPr>
            <a:spLocks noChangeShapeType="1"/>
          </p:cNvSpPr>
          <p:nvPr/>
        </p:nvSpPr>
        <p:spPr bwMode="auto">
          <a:xfrm>
            <a:off x="4267200" y="6248400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3671" name="Line 7"/>
          <p:cNvSpPr>
            <a:spLocks noChangeShapeType="1"/>
          </p:cNvSpPr>
          <p:nvPr/>
        </p:nvSpPr>
        <p:spPr bwMode="auto">
          <a:xfrm flipH="1">
            <a:off x="5148263" y="6165850"/>
            <a:ext cx="647700" cy="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37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animBg="1"/>
      <p:bldP spid="113668" grpId="0" animBg="1"/>
      <p:bldP spid="113669" grpId="0" animBg="1"/>
      <p:bldP spid="113670" grpId="0" animBg="1"/>
      <p:bldP spid="11367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R_dependence_vertical"/>
          <p:cNvPicPr>
            <a:picLocks noChangeAspect="1" noChangeArrowheads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0"/>
            <a:ext cx="5168900" cy="6858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0" y="549275"/>
            <a:ext cx="39243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sz="2000" b="1" dirty="0">
                <a:solidFill>
                  <a:srgbClr val="FF0000"/>
                </a:solidFill>
              </a:rPr>
              <a:t>This mechanism works ONLY for a mass ratio close to Jupiter/Saturn, and if the planets are sufficiently close (relative to their masses).</a:t>
            </a:r>
          </a:p>
        </p:txBody>
      </p:sp>
    </p:spTree>
    <p:extLst>
      <p:ext uri="{BB962C8B-B14F-4D97-AF65-F5344CB8AC3E}">
        <p14:creationId xmlns:p14="http://schemas.microsoft.com/office/powerpoint/2010/main" val="365353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multi_chart_b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598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619250" y="2133600"/>
            <a:ext cx="288925" cy="1150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419475" y="1844675"/>
            <a:ext cx="288925" cy="1439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851275" y="1773238"/>
            <a:ext cx="215900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8243888" y="1557338"/>
            <a:ext cx="288925" cy="14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8243888" y="2133600"/>
            <a:ext cx="288925" cy="790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1258888" y="2852738"/>
            <a:ext cx="215900" cy="19446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7164388" y="1341438"/>
            <a:ext cx="215900" cy="1511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61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2" grpId="0" animBg="1"/>
      <p:bldP spid="37893" grpId="0" animBg="1"/>
      <p:bldP spid="37894" grpId="0" animBg="1"/>
      <p:bldP spid="37895" grpId="0" animBg="1"/>
      <p:bldP spid="37896" grpId="0" animBg="1"/>
      <p:bldP spid="3789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556792"/>
            <a:ext cx="5562600" cy="51625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188640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>
                <a:solidFill>
                  <a:srgbClr val="FF0000"/>
                </a:solidFill>
              </a:rPr>
              <a:t>Growth</a:t>
            </a:r>
            <a:r>
              <a:rPr lang="fr-FR" sz="3200" dirty="0" smtClean="0">
                <a:solidFill>
                  <a:srgbClr val="FF0000"/>
                </a:solidFill>
              </a:rPr>
              <a:t> of </a:t>
            </a:r>
            <a:r>
              <a:rPr lang="fr-FR" sz="3200" dirty="0" err="1" smtClean="0">
                <a:solidFill>
                  <a:srgbClr val="FF0000"/>
                </a:solidFill>
              </a:rPr>
              <a:t>asteroids</a:t>
            </a:r>
            <a:r>
              <a:rPr lang="fr-FR" sz="3200" dirty="0" smtClean="0">
                <a:solidFill>
                  <a:srgbClr val="FF0000"/>
                </a:solidFill>
              </a:rPr>
              <a:t> by </a:t>
            </a:r>
            <a:r>
              <a:rPr lang="fr-FR" sz="3200" dirty="0" err="1" smtClean="0">
                <a:solidFill>
                  <a:srgbClr val="FF0000"/>
                </a:solidFill>
              </a:rPr>
              <a:t>chondrule</a:t>
            </a:r>
            <a:r>
              <a:rPr lang="fr-FR" sz="3200" dirty="0" smtClean="0">
                <a:solidFill>
                  <a:srgbClr val="FF0000"/>
                </a:solidFill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</a:rPr>
              <a:t>accretion</a:t>
            </a:r>
            <a:r>
              <a:rPr lang="fr-FR" sz="3200" dirty="0" smtClean="0">
                <a:solidFill>
                  <a:srgbClr val="FF0000"/>
                </a:solidFill>
              </a:rPr>
              <a:t> (</a:t>
            </a:r>
            <a:r>
              <a:rPr lang="fr-FR" sz="3200" dirty="0" err="1" smtClean="0">
                <a:solidFill>
                  <a:srgbClr val="FF0000"/>
                </a:solidFill>
              </a:rPr>
              <a:t>Johansen</a:t>
            </a:r>
            <a:r>
              <a:rPr lang="fr-FR" sz="3200" dirty="0" smtClean="0">
                <a:solidFill>
                  <a:srgbClr val="FF0000"/>
                </a:solidFill>
              </a:rPr>
              <a:t> et al., 2015)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1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18864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FF0000"/>
                </a:solidFill>
              </a:rPr>
              <a:t>Reproducing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both</a:t>
            </a:r>
            <a:r>
              <a:rPr lang="fr-FR" sz="2400" b="1" dirty="0" smtClean="0">
                <a:solidFill>
                  <a:srgbClr val="FF0000"/>
                </a:solidFill>
              </a:rPr>
              <a:t> the </a:t>
            </a:r>
            <a:r>
              <a:rPr lang="fr-FR" sz="2400" b="1" dirty="0" err="1" smtClean="0">
                <a:solidFill>
                  <a:srgbClr val="FF0000"/>
                </a:solidFill>
              </a:rPr>
              <a:t>asteroid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belt</a:t>
            </a:r>
            <a:r>
              <a:rPr lang="fr-FR" sz="2400" b="1" dirty="0" smtClean="0">
                <a:solidFill>
                  <a:srgbClr val="FF0000"/>
                </a:solidFill>
              </a:rPr>
              <a:t> and the Kuiper </a:t>
            </a:r>
            <a:r>
              <a:rPr lang="fr-FR" sz="2400" b="1" dirty="0" err="1" smtClean="0">
                <a:solidFill>
                  <a:srgbClr val="FF0000"/>
                </a:solidFill>
              </a:rPr>
              <a:t>belt</a:t>
            </a:r>
            <a:r>
              <a:rPr lang="fr-FR" sz="2400" b="1" dirty="0" smtClean="0">
                <a:solidFill>
                  <a:srgbClr val="FF0000"/>
                </a:solidFill>
              </a:rPr>
              <a:t> SFD </a:t>
            </a:r>
            <a:r>
              <a:rPr lang="fr-FR" sz="2400" b="1" dirty="0" err="1" smtClean="0">
                <a:solidFill>
                  <a:srgbClr val="FF0000"/>
                </a:solidFill>
              </a:rPr>
              <a:t>using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pebble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accretion</a:t>
            </a:r>
            <a:r>
              <a:rPr lang="fr-FR" sz="2400" b="1" dirty="0" smtClean="0">
                <a:solidFill>
                  <a:srgbClr val="FF0000"/>
                </a:solidFill>
              </a:rPr>
              <a:t> (</a:t>
            </a:r>
            <a:r>
              <a:rPr lang="fr-FR" sz="2400" b="1" dirty="0">
                <a:solidFill>
                  <a:srgbClr val="FF0000"/>
                </a:solidFill>
              </a:rPr>
              <a:t>L</a:t>
            </a:r>
            <a:r>
              <a:rPr lang="fr-FR" sz="2400" b="1" dirty="0" smtClean="0">
                <a:solidFill>
                  <a:srgbClr val="FF0000"/>
                </a:solidFill>
              </a:rPr>
              <a:t>ambrechts et al., in </a:t>
            </a:r>
            <a:r>
              <a:rPr lang="fr-FR" sz="2400" b="1" dirty="0" err="1" smtClean="0">
                <a:solidFill>
                  <a:srgbClr val="FF0000"/>
                </a:solidFill>
              </a:rPr>
              <a:t>preparation</a:t>
            </a:r>
            <a:r>
              <a:rPr lang="fr-FR" sz="2400" b="1" dirty="0" smtClean="0">
                <a:solidFill>
                  <a:srgbClr val="FF0000"/>
                </a:solidFill>
              </a:rPr>
              <a:t>)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4710"/>
            <a:ext cx="9144000" cy="280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188640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Formidable planet growth rates in the outer solar system.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160"/>
            <a:ext cx="9144000" cy="384168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32040" y="55892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Lambrechts</a:t>
            </a:r>
            <a:r>
              <a:rPr lang="en-US" dirty="0" smtClean="0"/>
              <a:t> and Johansen, 2014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2195736" y="386104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Z=0.01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61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ture14675-sv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58959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How </a:t>
            </a:r>
            <a:r>
              <a:rPr lang="fr-FR" b="1" dirty="0" err="1" smtClean="0">
                <a:solidFill>
                  <a:srgbClr val="FF0000"/>
                </a:solidFill>
              </a:rPr>
              <a:t>many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giant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planet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cores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can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be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formed</a:t>
            </a:r>
            <a:r>
              <a:rPr lang="fr-FR" b="1" dirty="0" smtClean="0">
                <a:solidFill>
                  <a:srgbClr val="FF0000"/>
                </a:solidFill>
              </a:rPr>
              <a:t> by </a:t>
            </a:r>
            <a:r>
              <a:rPr lang="fr-FR" b="1" dirty="0" err="1" smtClean="0">
                <a:solidFill>
                  <a:srgbClr val="FF0000"/>
                </a:solidFill>
              </a:rPr>
              <a:t>pebble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accretion</a:t>
            </a:r>
            <a:r>
              <a:rPr lang="fr-FR" b="1" dirty="0" smtClean="0">
                <a:solidFill>
                  <a:srgbClr val="FF0000"/>
                </a:solidFill>
              </a:rPr>
              <a:t>, </a:t>
            </a:r>
            <a:r>
              <a:rPr lang="fr-FR" b="1" dirty="0" err="1" smtClean="0">
                <a:solidFill>
                  <a:srgbClr val="FF0000"/>
                </a:solidFill>
              </a:rPr>
              <a:t>given</a:t>
            </a:r>
            <a:r>
              <a:rPr lang="fr-FR" b="1" dirty="0" smtClean="0">
                <a:solidFill>
                  <a:srgbClr val="FF0000"/>
                </a:solidFill>
              </a:rPr>
              <a:t> the </a:t>
            </a:r>
            <a:r>
              <a:rPr lang="fr-FR" b="1" dirty="0" err="1" smtClean="0">
                <a:solidFill>
                  <a:srgbClr val="FF0000"/>
                </a:solidFill>
              </a:rPr>
              <a:t>oligarchic</a:t>
            </a:r>
            <a:r>
              <a:rPr lang="fr-FR" b="1" dirty="0" smtClean="0">
                <a:solidFill>
                  <a:srgbClr val="FF0000"/>
                </a:solidFill>
              </a:rPr>
              <a:t> nature of the </a:t>
            </a:r>
            <a:r>
              <a:rPr lang="fr-FR" b="1" dirty="0" err="1" smtClean="0">
                <a:solidFill>
                  <a:srgbClr val="FF0000"/>
                </a:solidFill>
              </a:rPr>
              <a:t>process</a:t>
            </a:r>
            <a:r>
              <a:rPr lang="fr-FR" b="1" dirty="0" smtClean="0">
                <a:solidFill>
                  <a:srgbClr val="FF0000"/>
                </a:solidFill>
              </a:rPr>
              <a:t>?  Not </a:t>
            </a:r>
            <a:r>
              <a:rPr lang="fr-FR" b="1" dirty="0" err="1" smtClean="0">
                <a:solidFill>
                  <a:srgbClr val="FF0000"/>
                </a:solidFill>
              </a:rPr>
              <a:t>many</a:t>
            </a:r>
            <a:r>
              <a:rPr lang="fr-FR" b="1" dirty="0" smtClean="0">
                <a:solidFill>
                  <a:srgbClr val="FF0000"/>
                </a:solidFill>
              </a:rPr>
              <a:t>, due to a </a:t>
            </a:r>
            <a:r>
              <a:rPr lang="fr-FR" b="1" dirty="0" err="1" smtClean="0">
                <a:solidFill>
                  <a:srgbClr val="FF0000"/>
                </a:solidFill>
              </a:rPr>
              <a:t>combination</a:t>
            </a:r>
            <a:r>
              <a:rPr lang="fr-FR" b="1" dirty="0" smtClean="0">
                <a:solidFill>
                  <a:srgbClr val="FF0000"/>
                </a:solidFill>
              </a:rPr>
              <a:t> of </a:t>
            </a:r>
            <a:r>
              <a:rPr lang="fr-FR" b="1" dirty="0" err="1" smtClean="0">
                <a:solidFill>
                  <a:srgbClr val="FF0000"/>
                </a:solidFill>
              </a:rPr>
              <a:t>gravitational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stirring</a:t>
            </a:r>
            <a:r>
              <a:rPr lang="fr-FR" b="1" dirty="0" smtClean="0">
                <a:solidFill>
                  <a:srgbClr val="FF0000"/>
                </a:solidFill>
              </a:rPr>
              <a:t> and </a:t>
            </a:r>
            <a:r>
              <a:rPr lang="fr-FR" b="1" dirty="0" err="1" smtClean="0">
                <a:solidFill>
                  <a:srgbClr val="FF0000"/>
                </a:solidFill>
              </a:rPr>
              <a:t>dynamical</a:t>
            </a:r>
            <a:r>
              <a:rPr lang="fr-FR" b="1" dirty="0" smtClean="0">
                <a:solidFill>
                  <a:srgbClr val="FF0000"/>
                </a:solidFill>
              </a:rPr>
              <a:t> friction 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(</a:t>
            </a:r>
            <a:r>
              <a:rPr lang="fr-FR" b="1" dirty="0" err="1" smtClean="0">
                <a:solidFill>
                  <a:srgbClr val="FF0000"/>
                </a:solidFill>
              </a:rPr>
              <a:t>Levison</a:t>
            </a:r>
            <a:r>
              <a:rPr lang="fr-FR" b="1" dirty="0" smtClean="0">
                <a:solidFill>
                  <a:srgbClr val="FF0000"/>
                </a:solidFill>
              </a:rPr>
              <a:t> et al., 2015)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4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altLang="fr-FR" dirty="0"/>
          </a:p>
        </p:txBody>
      </p:sp>
      <p:sp>
        <p:nvSpPr>
          <p:cNvPr id="18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4942CA-73DF-46A5-8BE9-A15782469925}" type="slidenum">
              <a:rPr lang="fr-FR" altLang="fr-FR"/>
              <a:pPr/>
              <a:t>8</a:t>
            </a:fld>
            <a:endParaRPr lang="fr-FR" altLang="fr-FR"/>
          </a:p>
        </p:txBody>
      </p:sp>
      <p:pic>
        <p:nvPicPr>
          <p:cNvPr id="94210" name="Picture 2" descr="w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425"/>
            <a:ext cx="5848350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1" name="Freeform 3"/>
          <p:cNvSpPr>
            <a:spLocks/>
          </p:cNvSpPr>
          <p:nvPr/>
        </p:nvSpPr>
        <p:spPr bwMode="auto">
          <a:xfrm>
            <a:off x="6019800" y="3048000"/>
            <a:ext cx="88900" cy="1143000"/>
          </a:xfrm>
          <a:custGeom>
            <a:avLst/>
            <a:gdLst>
              <a:gd name="T0" fmla="*/ 0 w 56"/>
              <a:gd name="T1" fmla="*/ 720 h 720"/>
              <a:gd name="T2" fmla="*/ 56 w 56"/>
              <a:gd name="T3" fmla="*/ 381 h 720"/>
              <a:gd name="T4" fmla="*/ 1 w 56"/>
              <a:gd name="T5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6" h="720">
                <a:moveTo>
                  <a:pt x="0" y="720"/>
                </a:moveTo>
                <a:cubicBezTo>
                  <a:pt x="9" y="664"/>
                  <a:pt x="56" y="501"/>
                  <a:pt x="56" y="381"/>
                </a:cubicBezTo>
                <a:cubicBezTo>
                  <a:pt x="56" y="261"/>
                  <a:pt x="12" y="79"/>
                  <a:pt x="1" y="0"/>
                </a:cubicBez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971600" y="116632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800" b="1" dirty="0">
                <a:solidFill>
                  <a:srgbClr val="FFFF00"/>
                </a:solidFill>
              </a:rPr>
              <a:t>A </a:t>
            </a:r>
            <a:r>
              <a:rPr lang="fr-FR" altLang="fr-FR" sz="2800" b="1" dirty="0" err="1">
                <a:solidFill>
                  <a:srgbClr val="FFFF00"/>
                </a:solidFill>
              </a:rPr>
              <a:t>brief</a:t>
            </a:r>
            <a:r>
              <a:rPr lang="fr-FR" altLang="fr-FR" sz="2800" b="1" dirty="0">
                <a:solidFill>
                  <a:srgbClr val="FFFF00"/>
                </a:solidFill>
              </a:rPr>
              <a:t> tutorial on </a:t>
            </a:r>
            <a:r>
              <a:rPr lang="fr-FR" altLang="fr-FR" sz="2800" b="1" dirty="0" err="1">
                <a:solidFill>
                  <a:srgbClr val="FFFF00"/>
                </a:solidFill>
              </a:rPr>
              <a:t>planet</a:t>
            </a:r>
            <a:r>
              <a:rPr lang="fr-FR" altLang="fr-FR" sz="2800" b="1" dirty="0">
                <a:solidFill>
                  <a:srgbClr val="FFFF00"/>
                </a:solidFill>
              </a:rPr>
              <a:t> migration</a:t>
            </a:r>
            <a:endParaRPr lang="en-US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5580112" y="733425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planet launches a spiral density wave in the disk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3707904" y="3309028"/>
            <a:ext cx="792088" cy="687651"/>
            <a:chOff x="3707904" y="3309028"/>
            <a:chExt cx="792088" cy="687651"/>
          </a:xfrm>
        </p:grpSpPr>
        <p:cxnSp>
          <p:nvCxnSpPr>
            <p:cNvPr id="7" name="Connecteur droit avec flèche 6"/>
            <p:cNvCxnSpPr/>
            <p:nvPr/>
          </p:nvCxnSpPr>
          <p:spPr>
            <a:xfrm>
              <a:off x="4355976" y="3475484"/>
              <a:ext cx="0" cy="288032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>
              <a:off x="4499992" y="3309028"/>
              <a:ext cx="0" cy="648072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>
              <a:off x="3851920" y="3475484"/>
              <a:ext cx="0" cy="288032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>
              <a:off x="3707904" y="3348607"/>
              <a:ext cx="0" cy="648072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478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altLang="fr-FR" dirty="0"/>
          </a:p>
        </p:txBody>
      </p:sp>
      <p:sp>
        <p:nvSpPr>
          <p:cNvPr id="18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4942CA-73DF-46A5-8BE9-A15782469925}" type="slidenum">
              <a:rPr lang="fr-FR" altLang="fr-FR"/>
              <a:pPr/>
              <a:t>9</a:t>
            </a:fld>
            <a:endParaRPr lang="fr-FR" altLang="fr-FR"/>
          </a:p>
        </p:txBody>
      </p:sp>
      <p:pic>
        <p:nvPicPr>
          <p:cNvPr id="94210" name="Picture 2" descr="w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425"/>
            <a:ext cx="5848350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3" name="Picture 5" descr="wake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1838"/>
            <a:ext cx="5851525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225" name="Group 17"/>
          <p:cNvGrpSpPr>
            <a:grpSpLocks/>
          </p:cNvGrpSpPr>
          <p:nvPr/>
        </p:nvGrpSpPr>
        <p:grpSpPr bwMode="auto">
          <a:xfrm>
            <a:off x="2514612" y="4146551"/>
            <a:ext cx="2778130" cy="1516063"/>
            <a:chOff x="3850" y="1751"/>
            <a:chExt cx="1750" cy="955"/>
          </a:xfrm>
        </p:grpSpPr>
        <p:sp>
          <p:nvSpPr>
            <p:cNvPr id="94215" name="Line 7"/>
            <p:cNvSpPr>
              <a:spLocks noChangeShapeType="1"/>
            </p:cNvSpPr>
            <p:nvPr/>
          </p:nvSpPr>
          <p:spPr bwMode="auto">
            <a:xfrm flipV="1">
              <a:off x="4868" y="1751"/>
              <a:ext cx="38" cy="48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16" name="Text Box 8"/>
            <p:cNvSpPr txBox="1">
              <a:spLocks noChangeArrowheads="1"/>
            </p:cNvSpPr>
            <p:nvPr/>
          </p:nvSpPr>
          <p:spPr bwMode="auto">
            <a:xfrm>
              <a:off x="3850" y="2183"/>
              <a:ext cx="175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altLang="fr-FR" sz="2400" dirty="0" smtClean="0">
                  <a:solidFill>
                    <a:srgbClr val="FFFF00"/>
                  </a:solidFill>
                </a:rPr>
                <a:t>The </a:t>
              </a:r>
              <a:r>
                <a:rPr lang="fr-FR" altLang="fr-FR" sz="2400" dirty="0" err="1" smtClean="0">
                  <a:solidFill>
                    <a:srgbClr val="FFFF00"/>
                  </a:solidFill>
                </a:rPr>
                <a:t>outer</a:t>
              </a:r>
              <a:r>
                <a:rPr lang="fr-FR" altLang="fr-FR" sz="2400" dirty="0" smtClean="0">
                  <a:solidFill>
                    <a:srgbClr val="FFFF00"/>
                  </a:solidFill>
                </a:rPr>
                <a:t> </a:t>
              </a:r>
              <a:r>
                <a:rPr lang="fr-FR" altLang="fr-FR" sz="2400" dirty="0" err="1" smtClean="0">
                  <a:solidFill>
                    <a:srgbClr val="FFFF00"/>
                  </a:solidFill>
                </a:rPr>
                <a:t>wake</a:t>
              </a:r>
              <a:r>
                <a:rPr lang="fr-FR" altLang="fr-FR" sz="2400" dirty="0" smtClean="0">
                  <a:solidFill>
                    <a:srgbClr val="FFFF00"/>
                  </a:solidFill>
                </a:rPr>
                <a:t> </a:t>
              </a:r>
              <a:r>
                <a:rPr lang="fr-FR" altLang="fr-FR" sz="2400" dirty="0" err="1" smtClean="0">
                  <a:solidFill>
                    <a:srgbClr val="FFFF00"/>
                  </a:solidFill>
                </a:rPr>
                <a:t>trails</a:t>
              </a:r>
              <a:r>
                <a:rPr lang="fr-FR" altLang="fr-FR" sz="2400" dirty="0" smtClean="0">
                  <a:solidFill>
                    <a:srgbClr val="FFFF00"/>
                  </a:solidFill>
                </a:rPr>
                <a:t> the </a:t>
              </a:r>
              <a:r>
                <a:rPr lang="fr-FR" altLang="fr-FR" sz="2400" dirty="0" err="1" smtClean="0">
                  <a:solidFill>
                    <a:srgbClr val="FFFF00"/>
                  </a:solidFill>
                </a:rPr>
                <a:t>planet</a:t>
              </a:r>
              <a:endParaRPr lang="en-GB" altLang="fr-FR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94217" name="Line 9"/>
          <p:cNvSpPr>
            <a:spLocks noChangeShapeType="1"/>
          </p:cNvSpPr>
          <p:nvPr/>
        </p:nvSpPr>
        <p:spPr bwMode="auto">
          <a:xfrm>
            <a:off x="4114800" y="3657600"/>
            <a:ext cx="76200" cy="45720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8" name="Text Box 10"/>
          <p:cNvSpPr txBox="1">
            <a:spLocks noChangeArrowheads="1"/>
          </p:cNvSpPr>
          <p:nvPr/>
        </p:nvSpPr>
        <p:spPr bwMode="auto">
          <a:xfrm>
            <a:off x="5940152" y="823912"/>
            <a:ext cx="31337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2400" dirty="0" smtClean="0">
                <a:solidFill>
                  <a:srgbClr val="00FF00"/>
                </a:solidFill>
              </a:rPr>
              <a:t>The </a:t>
            </a:r>
            <a:r>
              <a:rPr lang="fr-FR" altLang="fr-FR" sz="2400" dirty="0" err="1" smtClean="0">
                <a:solidFill>
                  <a:srgbClr val="00FF00"/>
                </a:solidFill>
              </a:rPr>
              <a:t>outer</a:t>
            </a:r>
            <a:r>
              <a:rPr lang="fr-FR" altLang="fr-FR" sz="2400" dirty="0" smtClean="0">
                <a:solidFill>
                  <a:srgbClr val="00FF00"/>
                </a:solidFill>
              </a:rPr>
              <a:t> </a:t>
            </a:r>
            <a:r>
              <a:rPr lang="fr-FR" altLang="fr-FR" sz="2400" dirty="0" err="1" smtClean="0">
                <a:solidFill>
                  <a:srgbClr val="00FF00"/>
                </a:solidFill>
              </a:rPr>
              <a:t>wake</a:t>
            </a:r>
            <a:r>
              <a:rPr lang="fr-FR" altLang="fr-FR" sz="2400" dirty="0" smtClean="0">
                <a:solidFill>
                  <a:srgbClr val="00FF00"/>
                </a:solidFill>
              </a:rPr>
              <a:t> </a:t>
            </a:r>
            <a:r>
              <a:rPr lang="fr-FR" altLang="fr-FR" sz="2400" dirty="0" err="1" smtClean="0">
                <a:solidFill>
                  <a:srgbClr val="00FF00"/>
                </a:solidFill>
              </a:rPr>
              <a:t>exerts</a:t>
            </a:r>
            <a:r>
              <a:rPr lang="fr-FR" altLang="fr-FR" sz="2400" dirty="0" smtClean="0">
                <a:solidFill>
                  <a:srgbClr val="00FF00"/>
                </a:solidFill>
              </a:rPr>
              <a:t> a </a:t>
            </a:r>
            <a:r>
              <a:rPr lang="fr-FR" altLang="fr-FR" sz="2400" dirty="0" err="1" smtClean="0">
                <a:solidFill>
                  <a:srgbClr val="00FF00"/>
                </a:solidFill>
              </a:rPr>
              <a:t>negative</a:t>
            </a:r>
            <a:r>
              <a:rPr lang="fr-FR" altLang="fr-FR" sz="2400" dirty="0" smtClean="0">
                <a:solidFill>
                  <a:srgbClr val="00FF00"/>
                </a:solidFill>
              </a:rPr>
              <a:t> torque on the </a:t>
            </a:r>
            <a:r>
              <a:rPr lang="fr-FR" altLang="fr-FR" sz="2400" dirty="0" err="1" smtClean="0">
                <a:solidFill>
                  <a:srgbClr val="00FF00"/>
                </a:solidFill>
              </a:rPr>
              <a:t>planet</a:t>
            </a:r>
            <a:endParaRPr lang="en-GB" altLang="fr-FR" sz="2400" dirty="0">
              <a:solidFill>
                <a:srgbClr val="00FF00"/>
              </a:solidFill>
            </a:endParaRPr>
          </a:p>
        </p:txBody>
      </p:sp>
      <p:sp>
        <p:nvSpPr>
          <p:cNvPr id="94220" name="Text Box 12"/>
          <p:cNvSpPr txBox="1">
            <a:spLocks noChangeArrowheads="1"/>
          </p:cNvSpPr>
          <p:nvPr/>
        </p:nvSpPr>
        <p:spPr bwMode="auto">
          <a:xfrm>
            <a:off x="361170" y="1052736"/>
            <a:ext cx="40472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400" dirty="0" smtClean="0">
                <a:solidFill>
                  <a:srgbClr val="FFFF00"/>
                </a:solidFill>
              </a:rPr>
              <a:t>The </a:t>
            </a:r>
            <a:r>
              <a:rPr lang="fr-FR" altLang="fr-FR" sz="2400" dirty="0" err="1" smtClean="0">
                <a:solidFill>
                  <a:srgbClr val="FFFF00"/>
                </a:solidFill>
              </a:rPr>
              <a:t>inner</a:t>
            </a:r>
            <a:r>
              <a:rPr lang="fr-FR" altLang="fr-FR" sz="2400" dirty="0" smtClean="0">
                <a:solidFill>
                  <a:srgbClr val="FFFF00"/>
                </a:solidFill>
              </a:rPr>
              <a:t> </a:t>
            </a:r>
            <a:r>
              <a:rPr lang="fr-FR" altLang="fr-FR" sz="2400" dirty="0" err="1" smtClean="0">
                <a:solidFill>
                  <a:srgbClr val="FFFF00"/>
                </a:solidFill>
              </a:rPr>
              <a:t>wake</a:t>
            </a:r>
            <a:r>
              <a:rPr lang="fr-FR" altLang="fr-FR" sz="2400" dirty="0" smtClean="0">
                <a:solidFill>
                  <a:srgbClr val="FFFF00"/>
                </a:solidFill>
              </a:rPr>
              <a:t> lead the </a:t>
            </a:r>
            <a:r>
              <a:rPr lang="fr-FR" altLang="fr-FR" sz="2400" dirty="0" err="1" smtClean="0">
                <a:solidFill>
                  <a:srgbClr val="FFFF00"/>
                </a:solidFill>
              </a:rPr>
              <a:t>planet</a:t>
            </a:r>
            <a:endParaRPr lang="en-GB" altLang="fr-FR" sz="2400" dirty="0"/>
          </a:p>
        </p:txBody>
      </p:sp>
      <p:sp>
        <p:nvSpPr>
          <p:cNvPr id="94221" name="Line 13"/>
          <p:cNvSpPr>
            <a:spLocks noChangeShapeType="1"/>
          </p:cNvSpPr>
          <p:nvPr/>
        </p:nvSpPr>
        <p:spPr bwMode="auto">
          <a:xfrm>
            <a:off x="2971800" y="1600200"/>
            <a:ext cx="533400" cy="1295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2" name="Text Box 14"/>
          <p:cNvSpPr txBox="1">
            <a:spLocks noChangeArrowheads="1"/>
          </p:cNvSpPr>
          <p:nvPr/>
        </p:nvSpPr>
        <p:spPr bwMode="auto">
          <a:xfrm>
            <a:off x="5940152" y="4539387"/>
            <a:ext cx="31337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2400" dirty="0" smtClean="0">
                <a:solidFill>
                  <a:srgbClr val="00FF00"/>
                </a:solidFill>
              </a:rPr>
              <a:t>The </a:t>
            </a:r>
            <a:r>
              <a:rPr lang="fr-FR" altLang="fr-FR" sz="2400" dirty="0" err="1" smtClean="0">
                <a:solidFill>
                  <a:srgbClr val="00FF00"/>
                </a:solidFill>
              </a:rPr>
              <a:t>inner</a:t>
            </a:r>
            <a:r>
              <a:rPr lang="fr-FR" altLang="fr-FR" sz="2400" dirty="0" smtClean="0">
                <a:solidFill>
                  <a:srgbClr val="00FF00"/>
                </a:solidFill>
              </a:rPr>
              <a:t> </a:t>
            </a:r>
            <a:r>
              <a:rPr lang="fr-FR" altLang="fr-FR" sz="2400" dirty="0" err="1" smtClean="0">
                <a:solidFill>
                  <a:srgbClr val="00FF00"/>
                </a:solidFill>
              </a:rPr>
              <a:t>wake</a:t>
            </a:r>
            <a:r>
              <a:rPr lang="fr-FR" altLang="fr-FR" sz="2400" dirty="0" smtClean="0">
                <a:solidFill>
                  <a:srgbClr val="00FF00"/>
                </a:solidFill>
              </a:rPr>
              <a:t> </a:t>
            </a:r>
            <a:r>
              <a:rPr lang="fr-FR" altLang="fr-FR" sz="2400" dirty="0" err="1" smtClean="0">
                <a:solidFill>
                  <a:srgbClr val="00FF00"/>
                </a:solidFill>
              </a:rPr>
              <a:t>exerts</a:t>
            </a:r>
            <a:r>
              <a:rPr lang="fr-FR" altLang="fr-FR" sz="2400" dirty="0" smtClean="0">
                <a:solidFill>
                  <a:srgbClr val="00FF00"/>
                </a:solidFill>
              </a:rPr>
              <a:t> a positive torque on the </a:t>
            </a:r>
            <a:r>
              <a:rPr lang="fr-FR" altLang="fr-FR" sz="2400" dirty="0" err="1" smtClean="0">
                <a:solidFill>
                  <a:srgbClr val="00FF00"/>
                </a:solidFill>
              </a:rPr>
              <a:t>planet</a:t>
            </a:r>
            <a:endParaRPr lang="en-GB" altLang="fr-FR" sz="2400" dirty="0">
              <a:solidFill>
                <a:srgbClr val="00FF00"/>
              </a:solidFill>
            </a:endParaRPr>
          </a:p>
        </p:txBody>
      </p:sp>
      <p:sp>
        <p:nvSpPr>
          <p:cNvPr id="94223" name="Line 15"/>
          <p:cNvSpPr>
            <a:spLocks noChangeShapeType="1"/>
          </p:cNvSpPr>
          <p:nvPr/>
        </p:nvSpPr>
        <p:spPr bwMode="auto">
          <a:xfrm flipH="1" flipV="1">
            <a:off x="3810000" y="3200400"/>
            <a:ext cx="304800" cy="457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971600" y="116632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2800" b="1" dirty="0">
                <a:solidFill>
                  <a:srgbClr val="FFFF00"/>
                </a:solidFill>
              </a:rPr>
              <a:t>A </a:t>
            </a:r>
            <a:r>
              <a:rPr lang="fr-FR" altLang="fr-FR" sz="2800" b="1" dirty="0" err="1">
                <a:solidFill>
                  <a:srgbClr val="FFFF00"/>
                </a:solidFill>
              </a:rPr>
              <a:t>brief</a:t>
            </a:r>
            <a:r>
              <a:rPr lang="fr-FR" altLang="fr-FR" sz="2800" b="1" dirty="0">
                <a:solidFill>
                  <a:srgbClr val="FFFF00"/>
                </a:solidFill>
              </a:rPr>
              <a:t> tutorial on </a:t>
            </a:r>
            <a:r>
              <a:rPr lang="fr-FR" altLang="fr-FR" sz="2800" b="1" dirty="0" err="1">
                <a:solidFill>
                  <a:srgbClr val="FFFF00"/>
                </a:solidFill>
              </a:rPr>
              <a:t>planet</a:t>
            </a:r>
            <a:r>
              <a:rPr lang="fr-FR" altLang="fr-FR" sz="2800" b="1" dirty="0">
                <a:solidFill>
                  <a:srgbClr val="FFFF00"/>
                </a:solidFill>
              </a:rPr>
              <a:t> migration</a:t>
            </a:r>
            <a:endParaRPr lang="en-US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6300192" y="2780928"/>
            <a:ext cx="216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WHO WINS?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4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7" grpId="0" animBg="1"/>
      <p:bldP spid="94218" grpId="0" autoUpdateAnimBg="0"/>
      <p:bldP spid="94220" grpId="0" autoUpdateAnimBg="0"/>
      <p:bldP spid="94221" grpId="0" animBg="1"/>
      <p:bldP spid="94222" grpId="0" autoUpdateAnimBg="0"/>
      <p:bldP spid="9422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16221</TotalTime>
  <Words>830</Words>
  <Application>Microsoft Office PowerPoint</Application>
  <PresentationFormat>Affichage à l'écran (4:3)</PresentationFormat>
  <Paragraphs>106</Paragraphs>
  <Slides>32</Slides>
  <Notes>7</Notes>
  <HiddenSlides>0</HiddenSlides>
  <MMClips>9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Massive planets and gap opening</vt:lpstr>
      <vt:lpstr>Massive planets and gap opening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Morby</dc:creator>
  <cp:lastModifiedBy>Morby</cp:lastModifiedBy>
  <cp:revision>55</cp:revision>
  <dcterms:created xsi:type="dcterms:W3CDTF">2014-07-21T09:44:14Z</dcterms:created>
  <dcterms:modified xsi:type="dcterms:W3CDTF">2016-08-02T12:40:58Z</dcterms:modified>
</cp:coreProperties>
</file>