
<file path=[Content_Types].xml><?xml version="1.0" encoding="utf-8"?>
<Types xmlns="http://schemas.openxmlformats.org/package/2006/content-types">
  <Default Extension="png" ContentType="image/png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10" r:id="rId4"/>
    <p:sldId id="313" r:id="rId5"/>
    <p:sldId id="314" r:id="rId6"/>
    <p:sldId id="316" r:id="rId7"/>
    <p:sldId id="317" r:id="rId8"/>
    <p:sldId id="318" r:id="rId9"/>
    <p:sldId id="319" r:id="rId10"/>
    <p:sldId id="320" r:id="rId11"/>
    <p:sldId id="336" r:id="rId12"/>
    <p:sldId id="337" r:id="rId13"/>
    <p:sldId id="322" r:id="rId14"/>
    <p:sldId id="341" r:id="rId15"/>
    <p:sldId id="338" r:id="rId16"/>
    <p:sldId id="339" r:id="rId17"/>
    <p:sldId id="315" r:id="rId18"/>
    <p:sldId id="260" r:id="rId19"/>
    <p:sldId id="323" r:id="rId20"/>
    <p:sldId id="261" r:id="rId21"/>
    <p:sldId id="324" r:id="rId22"/>
    <p:sldId id="263" r:id="rId23"/>
    <p:sldId id="264" r:id="rId24"/>
    <p:sldId id="326" r:id="rId25"/>
    <p:sldId id="327" r:id="rId26"/>
    <p:sldId id="328" r:id="rId27"/>
    <p:sldId id="329" r:id="rId28"/>
    <p:sldId id="325" r:id="rId29"/>
    <p:sldId id="330" r:id="rId30"/>
    <p:sldId id="331" r:id="rId31"/>
    <p:sldId id="332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 varScale="1">
        <p:scale>
          <a:sx n="65" d="100"/>
          <a:sy n="65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F1A8B-D614-4BBE-82C9-F2B0ABA9C365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A0C78-BAF4-410A-8C6C-27B90DFE5E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4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92C6E-460F-4027-B6F0-7B214BE20193}" type="slidenum">
              <a:rPr lang="en-US"/>
              <a:pPr/>
              <a:t>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A43E4-05F3-4792-9CC2-5CFE09881B5E}" type="slidenum">
              <a:rPr lang="en-US" altLang="fr-FR"/>
              <a:pPr/>
              <a:t>21</a:t>
            </a:fld>
            <a:endParaRPr lang="en-US" altLang="fr-FR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A3580E-0E86-447A-B017-79591BB35127}" type="slidenum">
              <a:rPr lang="en-US"/>
              <a:pPr/>
              <a:t>22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50C61B-4F3C-4134-8691-19104B131445}" type="slidenum">
              <a:rPr lang="en-US"/>
              <a:pPr/>
              <a:t>23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C2AA67-AD58-4DD3-BFF7-C655248F481D}" type="slidenum">
              <a:rPr lang="en-US" altLang="fr-FR"/>
              <a:pPr/>
              <a:t>26</a:t>
            </a:fld>
            <a:endParaRPr lang="en-US" altLang="fr-FR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32D2B-A86B-4E78-B402-C2CDFAEAC3B4}" type="slidenum">
              <a:rPr lang="en-US" altLang="fr-FR"/>
              <a:pPr/>
              <a:t>27</a:t>
            </a:fld>
            <a:endParaRPr lang="en-US" altLang="fr-FR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51686-F3FF-4474-819D-D4FAB2E38566}" type="slidenum">
              <a:rPr lang="en-US" altLang="fr-FR"/>
              <a:pPr/>
              <a:t>30</a:t>
            </a:fld>
            <a:endParaRPr lang="en-US" altLang="fr-FR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51686-F3FF-4474-819D-D4FAB2E38566}" type="slidenum">
              <a:rPr lang="en-US" altLang="fr-FR"/>
              <a:pPr/>
              <a:t>31</a:t>
            </a:fld>
            <a:endParaRPr lang="en-US" altLang="fr-FR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84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38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798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C1031D-28E6-485C-80A5-ADCCC6DF6618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9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9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05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75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73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91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85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24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5C22-1CDC-45BB-A585-841ECA9F0F6A}" type="datetimeFigureOut">
              <a:rPr lang="fr-FR" smtClean="0"/>
              <a:t>02/08/2016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23B4-FBA3-4627-8D5D-87B1A7CE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05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Proto-</a:t>
            </a:r>
            <a:r>
              <a:rPr lang="fr-FR" dirty="0" err="1" smtClean="0">
                <a:solidFill>
                  <a:srgbClr val="FF0000"/>
                </a:solidFill>
              </a:rPr>
              <a:t>planetary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disks</a:t>
            </a:r>
            <a:r>
              <a:rPr lang="fr-FR" dirty="0" smtClean="0">
                <a:solidFill>
                  <a:srgbClr val="FF0000"/>
                </a:solidFill>
              </a:rPr>
              <a:t> and </a:t>
            </a:r>
            <a:r>
              <a:rPr lang="fr-FR" dirty="0" err="1" smtClean="0">
                <a:solidFill>
                  <a:srgbClr val="FF0000"/>
                </a:solidFill>
              </a:rPr>
              <a:t>planetesimal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accretion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A. </a:t>
            </a:r>
            <a:r>
              <a:rPr lang="fr-FR" b="1" dirty="0" err="1" smtClean="0">
                <a:solidFill>
                  <a:srgbClr val="0070C0"/>
                </a:solidFill>
              </a:rPr>
              <a:t>Morbidelli</a:t>
            </a:r>
            <a:r>
              <a:rPr lang="fr-FR" b="1" dirty="0" smtClean="0">
                <a:solidFill>
                  <a:srgbClr val="0070C0"/>
                </a:solidFill>
              </a:rPr>
              <a:t> – OCA, Nice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62068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Disk evolution over time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624"/>
            <a:ext cx="4450702" cy="59368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28" y="6003596"/>
            <a:ext cx="4001058" cy="3658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44388" y="6501759"/>
            <a:ext cx="312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Bitsch</a:t>
            </a:r>
            <a:r>
              <a:rPr lang="en-US" sz="1600" dirty="0" smtClean="0"/>
              <a:t> et al., 2014</a:t>
            </a:r>
            <a:endParaRPr lang="en-US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45" y="1228309"/>
            <a:ext cx="4572638" cy="37952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4950" y="5023599"/>
            <a:ext cx="2432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Hartmann et al. (1994)</a:t>
            </a:r>
            <a:endParaRPr lang="en-US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987824" y="1834215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Accretion time of </a:t>
            </a:r>
            <a:r>
              <a:rPr lang="en-US" sz="1400" b="1" dirty="0" err="1" smtClean="0">
                <a:solidFill>
                  <a:srgbClr val="002060"/>
                </a:solidFill>
              </a:rPr>
              <a:t>chondrites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808" y="1430532"/>
            <a:ext cx="144016" cy="3096344"/>
          </a:xfrm>
          <a:prstGeom prst="rect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103546" y="5724836"/>
            <a:ext cx="4389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References on the </a:t>
            </a:r>
            <a:r>
              <a:rPr lang="en-US" b="1" dirty="0" smtClean="0"/>
              <a:t>snowline problem</a:t>
            </a:r>
            <a:r>
              <a:rPr lang="en-US" dirty="0" smtClean="0"/>
              <a:t>:</a:t>
            </a:r>
          </a:p>
          <a:p>
            <a:r>
              <a:rPr lang="en-US" dirty="0" smtClean="0"/>
              <a:t>Oka et al. 2011; Martin and </a:t>
            </a:r>
            <a:r>
              <a:rPr lang="en-US" dirty="0" err="1" smtClean="0"/>
              <a:t>Livio</a:t>
            </a:r>
            <a:r>
              <a:rPr lang="en-US" dirty="0" smtClean="0"/>
              <a:t> 2012, 2013; Hubbard and </a:t>
            </a:r>
            <a:r>
              <a:rPr lang="en-US" dirty="0" err="1" smtClean="0"/>
              <a:t>Ebel</a:t>
            </a:r>
            <a:r>
              <a:rPr lang="en-US" dirty="0" smtClean="0"/>
              <a:t>, 2014; </a:t>
            </a:r>
            <a:r>
              <a:rPr lang="en-US" dirty="0" err="1" smtClean="0"/>
              <a:t>Bitsch</a:t>
            </a:r>
            <a:r>
              <a:rPr lang="en-US" dirty="0" smtClean="0"/>
              <a:t> et al.,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Turbulence, dead-zones and related stuff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764704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rates of 10</a:t>
            </a:r>
            <a:r>
              <a:rPr lang="en-US" baseline="30000" dirty="0" smtClean="0"/>
              <a:t>-7</a:t>
            </a:r>
            <a:r>
              <a:rPr lang="en-US" dirty="0" smtClean="0"/>
              <a:t> – 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r>
              <a:rPr lang="en-US" dirty="0" smtClean="0"/>
              <a:t>/y require a quite strong viscosity, many orders of magnitude larger than the molecular viscosity of the gas</a:t>
            </a:r>
          </a:p>
          <a:p>
            <a:endParaRPr lang="en-US" dirty="0"/>
          </a:p>
          <a:p>
            <a:r>
              <a:rPr lang="en-US" dirty="0" smtClean="0"/>
              <a:t>It is believed that the origin of viscosity is turbulence. But, what is the source of turbulence?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187624" y="234888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MRI</a:t>
            </a:r>
            <a:endParaRPr lang="en-US" sz="2000" b="1" dirty="0"/>
          </a:p>
        </p:txBody>
      </p:sp>
      <p:pic>
        <p:nvPicPr>
          <p:cNvPr id="1026" name="Picture 2" descr="https://ay201b.files.wordpress.com/2011/04/mri-cause-schemati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60848"/>
            <a:ext cx="28098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35" y="5445224"/>
            <a:ext cx="5657850" cy="1333500"/>
          </a:xfrm>
          <a:prstGeom prst="rect">
            <a:avLst/>
          </a:prstGeom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6" y="2381164"/>
            <a:ext cx="27813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Turbulence, dead-zones and related stuff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764704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MRI can work only where the disk is ionized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2856"/>
            <a:ext cx="7267575" cy="4095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87624" y="234888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MRI</a:t>
            </a:r>
            <a:endParaRPr lang="en-US" sz="2000" b="1" dirty="0"/>
          </a:p>
        </p:txBody>
      </p:sp>
      <p:sp>
        <p:nvSpPr>
          <p:cNvPr id="6" name="Forme libre 5"/>
          <p:cNvSpPr/>
          <p:nvPr/>
        </p:nvSpPr>
        <p:spPr>
          <a:xfrm>
            <a:off x="3107184" y="2924944"/>
            <a:ext cx="3994952" cy="790113"/>
          </a:xfrm>
          <a:custGeom>
            <a:avLst/>
            <a:gdLst>
              <a:gd name="connsiteX0" fmla="*/ 0 w 3994952"/>
              <a:gd name="connsiteY0" fmla="*/ 790113 h 790113"/>
              <a:gd name="connsiteX1" fmla="*/ 417251 w 3994952"/>
              <a:gd name="connsiteY1" fmla="*/ 781235 h 790113"/>
              <a:gd name="connsiteX2" fmla="*/ 719092 w 3994952"/>
              <a:gd name="connsiteY2" fmla="*/ 772358 h 790113"/>
              <a:gd name="connsiteX3" fmla="*/ 941033 w 3994952"/>
              <a:gd name="connsiteY3" fmla="*/ 754602 h 790113"/>
              <a:gd name="connsiteX4" fmla="*/ 1091954 w 3994952"/>
              <a:gd name="connsiteY4" fmla="*/ 763480 h 790113"/>
              <a:gd name="connsiteX5" fmla="*/ 1251752 w 3994952"/>
              <a:gd name="connsiteY5" fmla="*/ 745725 h 790113"/>
              <a:gd name="connsiteX6" fmla="*/ 1438183 w 3994952"/>
              <a:gd name="connsiteY6" fmla="*/ 736847 h 790113"/>
              <a:gd name="connsiteX7" fmla="*/ 1624614 w 3994952"/>
              <a:gd name="connsiteY7" fmla="*/ 710214 h 790113"/>
              <a:gd name="connsiteX8" fmla="*/ 1793290 w 3994952"/>
              <a:gd name="connsiteY8" fmla="*/ 710214 h 790113"/>
              <a:gd name="connsiteX9" fmla="*/ 1961966 w 3994952"/>
              <a:gd name="connsiteY9" fmla="*/ 674703 h 790113"/>
              <a:gd name="connsiteX10" fmla="*/ 2157274 w 3994952"/>
              <a:gd name="connsiteY10" fmla="*/ 656948 h 790113"/>
              <a:gd name="connsiteX11" fmla="*/ 2370338 w 3994952"/>
              <a:gd name="connsiteY11" fmla="*/ 621437 h 790113"/>
              <a:gd name="connsiteX12" fmla="*/ 2592280 w 3994952"/>
              <a:gd name="connsiteY12" fmla="*/ 577049 h 790113"/>
              <a:gd name="connsiteX13" fmla="*/ 2840855 w 3994952"/>
              <a:gd name="connsiteY13" fmla="*/ 541538 h 790113"/>
              <a:gd name="connsiteX14" fmla="*/ 3027286 w 3994952"/>
              <a:gd name="connsiteY14" fmla="*/ 488272 h 790113"/>
              <a:gd name="connsiteX15" fmla="*/ 3240350 w 3994952"/>
              <a:gd name="connsiteY15" fmla="*/ 417251 h 790113"/>
              <a:gd name="connsiteX16" fmla="*/ 3497802 w 3994952"/>
              <a:gd name="connsiteY16" fmla="*/ 355107 h 790113"/>
              <a:gd name="connsiteX17" fmla="*/ 3657600 w 3994952"/>
              <a:gd name="connsiteY17" fmla="*/ 284086 h 790113"/>
              <a:gd name="connsiteX18" fmla="*/ 3852909 w 3994952"/>
              <a:gd name="connsiteY18" fmla="*/ 195309 h 790113"/>
              <a:gd name="connsiteX19" fmla="*/ 3950564 w 3994952"/>
              <a:gd name="connsiteY19" fmla="*/ 79899 h 790113"/>
              <a:gd name="connsiteX20" fmla="*/ 3994952 w 3994952"/>
              <a:gd name="connsiteY20" fmla="*/ 0 h 7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952" h="790113">
                <a:moveTo>
                  <a:pt x="0" y="790113"/>
                </a:moveTo>
                <a:lnTo>
                  <a:pt x="417251" y="781235"/>
                </a:lnTo>
                <a:lnTo>
                  <a:pt x="719092" y="772358"/>
                </a:lnTo>
                <a:cubicBezTo>
                  <a:pt x="806389" y="767919"/>
                  <a:pt x="878889" y="756082"/>
                  <a:pt x="941033" y="754602"/>
                </a:cubicBezTo>
                <a:cubicBezTo>
                  <a:pt x="1003177" y="753122"/>
                  <a:pt x="1040168" y="764959"/>
                  <a:pt x="1091954" y="763480"/>
                </a:cubicBezTo>
                <a:cubicBezTo>
                  <a:pt x="1143741" y="762000"/>
                  <a:pt x="1194047" y="750164"/>
                  <a:pt x="1251752" y="745725"/>
                </a:cubicBezTo>
                <a:cubicBezTo>
                  <a:pt x="1309457" y="741286"/>
                  <a:pt x="1376039" y="742765"/>
                  <a:pt x="1438183" y="736847"/>
                </a:cubicBezTo>
                <a:cubicBezTo>
                  <a:pt x="1500327" y="730929"/>
                  <a:pt x="1565430" y="714653"/>
                  <a:pt x="1624614" y="710214"/>
                </a:cubicBezTo>
                <a:cubicBezTo>
                  <a:pt x="1683799" y="705775"/>
                  <a:pt x="1737065" y="716132"/>
                  <a:pt x="1793290" y="710214"/>
                </a:cubicBezTo>
                <a:cubicBezTo>
                  <a:pt x="1849515" y="704296"/>
                  <a:pt x="1901302" y="683581"/>
                  <a:pt x="1961966" y="674703"/>
                </a:cubicBezTo>
                <a:cubicBezTo>
                  <a:pt x="2022630" y="665825"/>
                  <a:pt x="2089212" y="665826"/>
                  <a:pt x="2157274" y="656948"/>
                </a:cubicBezTo>
                <a:cubicBezTo>
                  <a:pt x="2225336" y="648070"/>
                  <a:pt x="2297837" y="634753"/>
                  <a:pt x="2370338" y="621437"/>
                </a:cubicBezTo>
                <a:cubicBezTo>
                  <a:pt x="2442839" y="608121"/>
                  <a:pt x="2513861" y="590365"/>
                  <a:pt x="2592280" y="577049"/>
                </a:cubicBezTo>
                <a:cubicBezTo>
                  <a:pt x="2670699" y="563733"/>
                  <a:pt x="2768354" y="556334"/>
                  <a:pt x="2840855" y="541538"/>
                </a:cubicBezTo>
                <a:cubicBezTo>
                  <a:pt x="2913356" y="526742"/>
                  <a:pt x="2960704" y="508986"/>
                  <a:pt x="3027286" y="488272"/>
                </a:cubicBezTo>
                <a:cubicBezTo>
                  <a:pt x="3093868" y="467558"/>
                  <a:pt x="3161931" y="439445"/>
                  <a:pt x="3240350" y="417251"/>
                </a:cubicBezTo>
                <a:cubicBezTo>
                  <a:pt x="3318769" y="395057"/>
                  <a:pt x="3428260" y="377301"/>
                  <a:pt x="3497802" y="355107"/>
                </a:cubicBezTo>
                <a:cubicBezTo>
                  <a:pt x="3567344" y="332913"/>
                  <a:pt x="3657600" y="284086"/>
                  <a:pt x="3657600" y="284086"/>
                </a:cubicBezTo>
                <a:cubicBezTo>
                  <a:pt x="3716785" y="257453"/>
                  <a:pt x="3804082" y="229340"/>
                  <a:pt x="3852909" y="195309"/>
                </a:cubicBezTo>
                <a:cubicBezTo>
                  <a:pt x="3901736" y="161278"/>
                  <a:pt x="3926890" y="112450"/>
                  <a:pt x="3950564" y="79899"/>
                </a:cubicBezTo>
                <a:cubicBezTo>
                  <a:pt x="3974238" y="47348"/>
                  <a:pt x="3984595" y="23674"/>
                  <a:pt x="3994952" y="0"/>
                </a:cubicBezTo>
              </a:path>
            </a:pathLst>
          </a:cu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rme libre 6"/>
          <p:cNvSpPr/>
          <p:nvPr/>
        </p:nvSpPr>
        <p:spPr>
          <a:xfrm flipV="1">
            <a:off x="3104222" y="4822795"/>
            <a:ext cx="4042304" cy="938079"/>
          </a:xfrm>
          <a:custGeom>
            <a:avLst/>
            <a:gdLst>
              <a:gd name="connsiteX0" fmla="*/ 0 w 3994952"/>
              <a:gd name="connsiteY0" fmla="*/ 790113 h 790113"/>
              <a:gd name="connsiteX1" fmla="*/ 417251 w 3994952"/>
              <a:gd name="connsiteY1" fmla="*/ 781235 h 790113"/>
              <a:gd name="connsiteX2" fmla="*/ 719092 w 3994952"/>
              <a:gd name="connsiteY2" fmla="*/ 772358 h 790113"/>
              <a:gd name="connsiteX3" fmla="*/ 941033 w 3994952"/>
              <a:gd name="connsiteY3" fmla="*/ 754602 h 790113"/>
              <a:gd name="connsiteX4" fmla="*/ 1091954 w 3994952"/>
              <a:gd name="connsiteY4" fmla="*/ 763480 h 790113"/>
              <a:gd name="connsiteX5" fmla="*/ 1251752 w 3994952"/>
              <a:gd name="connsiteY5" fmla="*/ 745725 h 790113"/>
              <a:gd name="connsiteX6" fmla="*/ 1438183 w 3994952"/>
              <a:gd name="connsiteY6" fmla="*/ 736847 h 790113"/>
              <a:gd name="connsiteX7" fmla="*/ 1624614 w 3994952"/>
              <a:gd name="connsiteY7" fmla="*/ 710214 h 790113"/>
              <a:gd name="connsiteX8" fmla="*/ 1793290 w 3994952"/>
              <a:gd name="connsiteY8" fmla="*/ 710214 h 790113"/>
              <a:gd name="connsiteX9" fmla="*/ 1961966 w 3994952"/>
              <a:gd name="connsiteY9" fmla="*/ 674703 h 790113"/>
              <a:gd name="connsiteX10" fmla="*/ 2157274 w 3994952"/>
              <a:gd name="connsiteY10" fmla="*/ 656948 h 790113"/>
              <a:gd name="connsiteX11" fmla="*/ 2370338 w 3994952"/>
              <a:gd name="connsiteY11" fmla="*/ 621437 h 790113"/>
              <a:gd name="connsiteX12" fmla="*/ 2592280 w 3994952"/>
              <a:gd name="connsiteY12" fmla="*/ 577049 h 790113"/>
              <a:gd name="connsiteX13" fmla="*/ 2840855 w 3994952"/>
              <a:gd name="connsiteY13" fmla="*/ 541538 h 790113"/>
              <a:gd name="connsiteX14" fmla="*/ 3027286 w 3994952"/>
              <a:gd name="connsiteY14" fmla="*/ 488272 h 790113"/>
              <a:gd name="connsiteX15" fmla="*/ 3240350 w 3994952"/>
              <a:gd name="connsiteY15" fmla="*/ 417251 h 790113"/>
              <a:gd name="connsiteX16" fmla="*/ 3497802 w 3994952"/>
              <a:gd name="connsiteY16" fmla="*/ 355107 h 790113"/>
              <a:gd name="connsiteX17" fmla="*/ 3657600 w 3994952"/>
              <a:gd name="connsiteY17" fmla="*/ 284086 h 790113"/>
              <a:gd name="connsiteX18" fmla="*/ 3852909 w 3994952"/>
              <a:gd name="connsiteY18" fmla="*/ 195309 h 790113"/>
              <a:gd name="connsiteX19" fmla="*/ 3950564 w 3994952"/>
              <a:gd name="connsiteY19" fmla="*/ 79899 h 790113"/>
              <a:gd name="connsiteX20" fmla="*/ 3994952 w 3994952"/>
              <a:gd name="connsiteY20" fmla="*/ 0 h 7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952" h="790113">
                <a:moveTo>
                  <a:pt x="0" y="790113"/>
                </a:moveTo>
                <a:lnTo>
                  <a:pt x="417251" y="781235"/>
                </a:lnTo>
                <a:lnTo>
                  <a:pt x="719092" y="772358"/>
                </a:lnTo>
                <a:cubicBezTo>
                  <a:pt x="806389" y="767919"/>
                  <a:pt x="878889" y="756082"/>
                  <a:pt x="941033" y="754602"/>
                </a:cubicBezTo>
                <a:cubicBezTo>
                  <a:pt x="1003177" y="753122"/>
                  <a:pt x="1040168" y="764959"/>
                  <a:pt x="1091954" y="763480"/>
                </a:cubicBezTo>
                <a:cubicBezTo>
                  <a:pt x="1143741" y="762000"/>
                  <a:pt x="1194047" y="750164"/>
                  <a:pt x="1251752" y="745725"/>
                </a:cubicBezTo>
                <a:cubicBezTo>
                  <a:pt x="1309457" y="741286"/>
                  <a:pt x="1376039" y="742765"/>
                  <a:pt x="1438183" y="736847"/>
                </a:cubicBezTo>
                <a:cubicBezTo>
                  <a:pt x="1500327" y="730929"/>
                  <a:pt x="1565430" y="714653"/>
                  <a:pt x="1624614" y="710214"/>
                </a:cubicBezTo>
                <a:cubicBezTo>
                  <a:pt x="1683799" y="705775"/>
                  <a:pt x="1737065" y="716132"/>
                  <a:pt x="1793290" y="710214"/>
                </a:cubicBezTo>
                <a:cubicBezTo>
                  <a:pt x="1849515" y="704296"/>
                  <a:pt x="1901302" y="683581"/>
                  <a:pt x="1961966" y="674703"/>
                </a:cubicBezTo>
                <a:cubicBezTo>
                  <a:pt x="2022630" y="665825"/>
                  <a:pt x="2089212" y="665826"/>
                  <a:pt x="2157274" y="656948"/>
                </a:cubicBezTo>
                <a:cubicBezTo>
                  <a:pt x="2225336" y="648070"/>
                  <a:pt x="2297837" y="634753"/>
                  <a:pt x="2370338" y="621437"/>
                </a:cubicBezTo>
                <a:cubicBezTo>
                  <a:pt x="2442839" y="608121"/>
                  <a:pt x="2513861" y="590365"/>
                  <a:pt x="2592280" y="577049"/>
                </a:cubicBezTo>
                <a:cubicBezTo>
                  <a:pt x="2670699" y="563733"/>
                  <a:pt x="2768354" y="556334"/>
                  <a:pt x="2840855" y="541538"/>
                </a:cubicBezTo>
                <a:cubicBezTo>
                  <a:pt x="2913356" y="526742"/>
                  <a:pt x="2960704" y="508986"/>
                  <a:pt x="3027286" y="488272"/>
                </a:cubicBezTo>
                <a:cubicBezTo>
                  <a:pt x="3093868" y="467558"/>
                  <a:pt x="3161931" y="439445"/>
                  <a:pt x="3240350" y="417251"/>
                </a:cubicBezTo>
                <a:cubicBezTo>
                  <a:pt x="3318769" y="395057"/>
                  <a:pt x="3428260" y="377301"/>
                  <a:pt x="3497802" y="355107"/>
                </a:cubicBezTo>
                <a:cubicBezTo>
                  <a:pt x="3567344" y="332913"/>
                  <a:pt x="3657600" y="284086"/>
                  <a:pt x="3657600" y="284086"/>
                </a:cubicBezTo>
                <a:cubicBezTo>
                  <a:pt x="3716785" y="257453"/>
                  <a:pt x="3804082" y="229340"/>
                  <a:pt x="3852909" y="195309"/>
                </a:cubicBezTo>
                <a:cubicBezTo>
                  <a:pt x="3901736" y="161278"/>
                  <a:pt x="3926890" y="112450"/>
                  <a:pt x="3950564" y="79899"/>
                </a:cubicBezTo>
                <a:cubicBezTo>
                  <a:pt x="3974238" y="47348"/>
                  <a:pt x="3984595" y="23674"/>
                  <a:pt x="3994952" y="0"/>
                </a:cubicBezTo>
              </a:path>
            </a:pathLst>
          </a:cu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5104660" y="2132856"/>
            <a:ext cx="204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Bitsch</a:t>
            </a:r>
            <a:r>
              <a:rPr lang="en-US" dirty="0" smtClean="0"/>
              <a:t> et al., 2014a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331640" y="550279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huge pile-up of gas in the dead zone?</a:t>
            </a:r>
            <a:endParaRPr lang="en-US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355976" y="4365104"/>
            <a:ext cx="1152128" cy="12241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348009" y="585927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NO!!!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82" y="1222195"/>
            <a:ext cx="61245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646484" y="2132856"/>
            <a:ext cx="5762799" cy="4177620"/>
            <a:chOff x="1996293" y="1988840"/>
            <a:chExt cx="5762799" cy="417762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293" y="1988840"/>
              <a:ext cx="5506219" cy="382958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5800649"/>
              <a:ext cx="5347332" cy="365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0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Turbulence, continued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There are many other sources of turbulence, although probably weaker: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Baroclinic</a:t>
            </a:r>
            <a:r>
              <a:rPr lang="en-US" dirty="0" smtClean="0"/>
              <a:t> instability (</a:t>
            </a:r>
            <a:r>
              <a:rPr lang="en-US" dirty="0" err="1" smtClean="0"/>
              <a:t>Klahr</a:t>
            </a:r>
            <a:r>
              <a:rPr lang="en-US" dirty="0" smtClean="0"/>
              <a:t> and </a:t>
            </a:r>
            <a:r>
              <a:rPr lang="en-US" dirty="0" err="1" smtClean="0"/>
              <a:t>Bodenheimer</a:t>
            </a:r>
            <a:r>
              <a:rPr lang="en-US" dirty="0" smtClean="0"/>
              <a:t>, 2003; </a:t>
            </a:r>
            <a:r>
              <a:rPr lang="en-US" dirty="0" err="1" smtClean="0"/>
              <a:t>Klahr</a:t>
            </a:r>
            <a:r>
              <a:rPr lang="en-US" dirty="0" smtClean="0"/>
              <a:t>, 2004; </a:t>
            </a:r>
            <a:r>
              <a:rPr lang="en-US" dirty="0" err="1" smtClean="0"/>
              <a:t>Lyra</a:t>
            </a:r>
            <a:r>
              <a:rPr lang="en-US" dirty="0" smtClean="0"/>
              <a:t> and </a:t>
            </a:r>
            <a:r>
              <a:rPr lang="en-US" dirty="0" err="1" smtClean="0"/>
              <a:t>Klahr</a:t>
            </a:r>
            <a:r>
              <a:rPr lang="en-US" dirty="0" smtClean="0"/>
              <a:t>, 2011; </a:t>
            </a:r>
            <a:r>
              <a:rPr lang="en-US" dirty="0" err="1" smtClean="0"/>
              <a:t>Raettig</a:t>
            </a:r>
            <a:r>
              <a:rPr lang="en-US" dirty="0" smtClean="0"/>
              <a:t> et al.,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Particle-gas differential motion (Kelvin </a:t>
            </a:r>
            <a:r>
              <a:rPr lang="en-US" dirty="0" err="1" smtClean="0"/>
              <a:t>Helmoltz</a:t>
            </a:r>
            <a:r>
              <a:rPr lang="en-US" dirty="0" smtClean="0"/>
              <a:t> instability – </a:t>
            </a:r>
            <a:r>
              <a:rPr lang="en-US" dirty="0" err="1" smtClean="0"/>
              <a:t>Weidenschilling</a:t>
            </a:r>
            <a:r>
              <a:rPr lang="en-US" dirty="0" smtClean="0"/>
              <a:t>, 1995</a:t>
            </a:r>
          </a:p>
          <a:p>
            <a:r>
              <a:rPr lang="en-US" dirty="0"/>
              <a:t>	</a:t>
            </a:r>
            <a:r>
              <a:rPr lang="en-US" dirty="0" smtClean="0"/>
              <a:t>		          Streaming instability – </a:t>
            </a:r>
            <a:r>
              <a:rPr lang="en-US" dirty="0" err="1" smtClean="0"/>
              <a:t>Youdin</a:t>
            </a:r>
            <a:r>
              <a:rPr lang="en-US" dirty="0" smtClean="0"/>
              <a:t> and Goodman, 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Vertical shear instability (Nelson et al.,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So, the dead zone is not really dead</a:t>
            </a:r>
            <a:endParaRPr lang="en-US" b="1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645024"/>
            <a:ext cx="355239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5126166" y="4581128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5072094" y="4527056"/>
            <a:ext cx="216024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767306" y="4222268"/>
            <a:ext cx="864096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4963950" y="4418912"/>
            <a:ext cx="432048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4315038" y="3814244"/>
            <a:ext cx="1728192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isocèle 8"/>
          <p:cNvSpPr/>
          <p:nvPr/>
        </p:nvSpPr>
        <p:spPr>
          <a:xfrm rot="-1200000">
            <a:off x="5028132" y="3569955"/>
            <a:ext cx="1932237" cy="716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200000">
            <a:off x="5042706" y="4830543"/>
            <a:ext cx="1170038" cy="66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200000">
            <a:off x="4452670" y="3513092"/>
            <a:ext cx="1170038" cy="66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200000">
            <a:off x="4605070" y="5155040"/>
            <a:ext cx="1170038" cy="66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200000">
            <a:off x="4241290" y="3699908"/>
            <a:ext cx="1170038" cy="66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62533" y="3519927"/>
            <a:ext cx="1036821" cy="202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4963949" y="4634936"/>
            <a:ext cx="20606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55576" y="6309320"/>
            <a:ext cx="340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Scheme of </a:t>
            </a:r>
            <a:r>
              <a:rPr lang="en-US" dirty="0" err="1" smtClean="0"/>
              <a:t>baroclinic</a:t>
            </a:r>
            <a:r>
              <a:rPr lang="en-US" dirty="0" smtClean="0"/>
              <a:t> instability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4388504" y="5193392"/>
            <a:ext cx="392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Scheme of vertical shear  instability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06403"/>
            <a:ext cx="3839534" cy="307521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5536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Turbulence, continued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There are many other sources of turbulence, although probably weaker: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Baroclinic</a:t>
            </a:r>
            <a:r>
              <a:rPr lang="en-US" dirty="0" smtClean="0"/>
              <a:t> instability (</a:t>
            </a:r>
            <a:r>
              <a:rPr lang="en-US" dirty="0" err="1" smtClean="0"/>
              <a:t>Klahr</a:t>
            </a:r>
            <a:r>
              <a:rPr lang="en-US" dirty="0" smtClean="0"/>
              <a:t> and </a:t>
            </a:r>
            <a:r>
              <a:rPr lang="en-US" dirty="0" err="1" smtClean="0"/>
              <a:t>Bodenheimer</a:t>
            </a:r>
            <a:r>
              <a:rPr lang="en-US" dirty="0" smtClean="0"/>
              <a:t>, 2003; </a:t>
            </a:r>
            <a:r>
              <a:rPr lang="en-US" dirty="0" err="1" smtClean="0"/>
              <a:t>Klahr</a:t>
            </a:r>
            <a:r>
              <a:rPr lang="en-US" dirty="0" smtClean="0"/>
              <a:t>, 2004; </a:t>
            </a:r>
            <a:r>
              <a:rPr lang="en-US" dirty="0" err="1" smtClean="0"/>
              <a:t>Lyra</a:t>
            </a:r>
            <a:r>
              <a:rPr lang="en-US" dirty="0" smtClean="0"/>
              <a:t> and </a:t>
            </a:r>
            <a:r>
              <a:rPr lang="en-US" dirty="0" err="1" smtClean="0"/>
              <a:t>Klahr</a:t>
            </a:r>
            <a:r>
              <a:rPr lang="en-US" dirty="0" smtClean="0"/>
              <a:t>, 2011; </a:t>
            </a:r>
            <a:r>
              <a:rPr lang="en-US" dirty="0" err="1" smtClean="0"/>
              <a:t>Raettig</a:t>
            </a:r>
            <a:r>
              <a:rPr lang="en-US" dirty="0" smtClean="0"/>
              <a:t> et al.,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Particle-gas differential motion (Kelvin </a:t>
            </a:r>
            <a:r>
              <a:rPr lang="en-US" dirty="0" err="1" smtClean="0"/>
              <a:t>Helmoltz</a:t>
            </a:r>
            <a:r>
              <a:rPr lang="en-US" dirty="0" smtClean="0"/>
              <a:t> instability – </a:t>
            </a:r>
            <a:r>
              <a:rPr lang="en-US" dirty="0" err="1" smtClean="0"/>
              <a:t>Weidenschilling</a:t>
            </a:r>
            <a:r>
              <a:rPr lang="en-US" dirty="0" smtClean="0"/>
              <a:t>, 1995</a:t>
            </a:r>
          </a:p>
          <a:p>
            <a:r>
              <a:rPr lang="en-US" dirty="0"/>
              <a:t>	</a:t>
            </a:r>
            <a:r>
              <a:rPr lang="en-US" dirty="0" smtClean="0"/>
              <a:t>		          Streaming instability – </a:t>
            </a:r>
            <a:r>
              <a:rPr lang="en-US" dirty="0" err="1" smtClean="0"/>
              <a:t>Youdin</a:t>
            </a:r>
            <a:r>
              <a:rPr lang="en-US" dirty="0" smtClean="0"/>
              <a:t> and Goodman, 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Vertical shear instability (Nelson et al.,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So, the dead zone is not really dead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3284984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Besides, the MRI picture might not be true. MRI may always be quenched by </a:t>
            </a:r>
            <a:r>
              <a:rPr lang="en-US" b="1" dirty="0" err="1" smtClean="0"/>
              <a:t>ambipolar</a:t>
            </a:r>
            <a:r>
              <a:rPr lang="en-US" b="1" dirty="0" smtClean="0"/>
              <a:t> diffusion: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Bai and Stone, 2011, 2013a,b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Lesur</a:t>
            </a:r>
            <a:r>
              <a:rPr lang="en-US" dirty="0" smtClean="0"/>
              <a:t> et al., 2013, </a:t>
            </a:r>
            <a:r>
              <a:rPr lang="en-US" dirty="0" smtClean="0"/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Gressel</a:t>
            </a:r>
            <a:r>
              <a:rPr lang="en-US" dirty="0" smtClean="0"/>
              <a:t> et al., 2015</a:t>
            </a:r>
            <a:endParaRPr lang="en-US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4211960" y="3746649"/>
            <a:ext cx="3096344" cy="299471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4283968" y="3746649"/>
            <a:ext cx="2880320" cy="299471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41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18864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Disk </a:t>
            </a:r>
            <a:r>
              <a:rPr lang="fr-FR" b="1" dirty="0" err="1" smtClean="0">
                <a:solidFill>
                  <a:srgbClr val="FF0000"/>
                </a:solidFill>
              </a:rPr>
              <a:t>winds</a:t>
            </a:r>
            <a:r>
              <a:rPr lang="fr-FR" b="1" dirty="0" smtClean="0">
                <a:solidFill>
                  <a:srgbClr val="FF0000"/>
                </a:solidFill>
              </a:rPr>
              <a:t>: a new </a:t>
            </a:r>
            <a:r>
              <a:rPr lang="fr-FR" b="1" dirty="0" err="1" smtClean="0">
                <a:solidFill>
                  <a:srgbClr val="FF0000"/>
                </a:solidFill>
              </a:rPr>
              <a:t>paradigm</a:t>
            </a:r>
            <a:r>
              <a:rPr lang="fr-FR" b="1" dirty="0" smtClean="0">
                <a:solidFill>
                  <a:srgbClr val="FF0000"/>
                </a:solidFill>
              </a:rPr>
              <a:t> for transport in the </a:t>
            </a:r>
            <a:r>
              <a:rPr lang="fr-FR" b="1" dirty="0" err="1" smtClean="0">
                <a:solidFill>
                  <a:srgbClr val="FF0000"/>
                </a:solidFill>
              </a:rPr>
              <a:t>disk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64704"/>
            <a:ext cx="6128147" cy="552734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20072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Gressel</a:t>
            </a:r>
            <a:r>
              <a:rPr lang="en-US" dirty="0" smtClean="0"/>
              <a:t>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1" y="1412776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2606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Disk surface </a:t>
            </a:r>
            <a:r>
              <a:rPr lang="fr-FR" b="1" dirty="0" err="1" smtClean="0">
                <a:solidFill>
                  <a:srgbClr val="FF0000"/>
                </a:solidFill>
              </a:rPr>
              <a:t>density</a:t>
            </a:r>
            <a:r>
              <a:rPr lang="fr-FR" b="1" dirty="0" smtClean="0">
                <a:solidFill>
                  <a:srgbClr val="FF0000"/>
                </a:solidFill>
              </a:rPr>
              <a:t> distribution in </a:t>
            </a:r>
            <a:r>
              <a:rPr lang="fr-FR" b="1" dirty="0" err="1" smtClean="0">
                <a:solidFill>
                  <a:srgbClr val="FF0000"/>
                </a:solidFill>
              </a:rPr>
              <a:t>disk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wind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models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1"/>
            <a:ext cx="8640960" cy="400825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8104" y="4509120"/>
            <a:ext cx="1440160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148064" y="4404587"/>
            <a:ext cx="1440160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7584" y="26064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PLANETESIMAL FORMATION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Aggregate-aggregate collisions: results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119812" cy="46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1239838" y="5753100"/>
            <a:ext cx="483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Dominik, Tielens (1997) – Wurm, Blum (2000)</a:t>
            </a:r>
          </a:p>
        </p:txBody>
      </p:sp>
    </p:spTree>
    <p:extLst>
      <p:ext uri="{BB962C8B-B14F-4D97-AF65-F5344CB8AC3E}">
        <p14:creationId xmlns:p14="http://schemas.microsoft.com/office/powerpoint/2010/main" val="29198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35161"/>
            <a:ext cx="4848902" cy="52013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26064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Accreting, bouncing, breaking…..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35717"/>
          <a:lstStyle/>
          <a:p>
            <a:pPr algn="l"/>
            <a:r>
              <a:rPr lang="fr-FR" sz="4200" dirty="0" smtClean="0">
                <a:solidFill>
                  <a:srgbClr val="FFFF00"/>
                </a:solidFill>
              </a:rPr>
              <a:t>The proto-</a:t>
            </a:r>
            <a:r>
              <a:rPr lang="fr-FR" sz="4200" dirty="0" err="1" smtClean="0">
                <a:solidFill>
                  <a:srgbClr val="FFFF00"/>
                </a:solidFill>
              </a:rPr>
              <a:t>planetary</a:t>
            </a:r>
            <a:r>
              <a:rPr lang="fr-FR" sz="4200" dirty="0" smtClean="0">
                <a:solidFill>
                  <a:srgbClr val="FFFF00"/>
                </a:solidFill>
              </a:rPr>
              <a:t> </a:t>
            </a:r>
            <a:r>
              <a:rPr lang="fr-FR" sz="4200" dirty="0" err="1" smtClean="0">
                <a:solidFill>
                  <a:srgbClr val="FFFF00"/>
                </a:solidFill>
              </a:rPr>
              <a:t>disk</a:t>
            </a:r>
            <a:endParaRPr lang="fr-FR" sz="4200" dirty="0">
              <a:solidFill>
                <a:srgbClr val="FFFF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98675"/>
            <a:ext cx="7167562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/>
          </p:cNvSpPr>
          <p:nvPr/>
        </p:nvSpPr>
        <p:spPr bwMode="auto">
          <a:xfrm>
            <a:off x="1558925" y="4532313"/>
            <a:ext cx="1181100" cy="258762"/>
          </a:xfrm>
          <a:prstGeom prst="rect">
            <a:avLst/>
          </a:prstGeom>
          <a:solidFill>
            <a:srgbClr val="FCE88D"/>
          </a:solidFill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1700">
                <a:latin typeface="Papyrus" pitchFamily="66" charset="0"/>
                <a:sym typeface="Papyrus" pitchFamily="66" charset="0"/>
              </a:rPr>
              <a:t>Proto-Soleil</a:t>
            </a:r>
          </a:p>
        </p:txBody>
      </p:sp>
      <p:pic>
        <p:nvPicPr>
          <p:cNvPr id="14343" name="Picture 7" descr="faq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374"/>
            <a:ext cx="6552728" cy="77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9694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sz="3800" dirty="0" err="1"/>
              <a:t>Sunward</a:t>
            </a:r>
            <a:r>
              <a:rPr lang="fr-FR" sz="3800" dirty="0"/>
              <a:t> </a:t>
            </a:r>
            <a:r>
              <a:rPr lang="fr-FR" sz="3800" dirty="0" err="1"/>
              <a:t>dust</a:t>
            </a:r>
            <a:r>
              <a:rPr lang="fr-FR" sz="3800" dirty="0"/>
              <a:t> </a:t>
            </a:r>
            <a:r>
              <a:rPr lang="fr-FR" sz="3800" dirty="0" err="1"/>
              <a:t>fall</a:t>
            </a:r>
            <a:endParaRPr lang="fr-FR" sz="38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52228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err="1"/>
              <a:t>Dust</a:t>
            </a:r>
            <a:r>
              <a:rPr lang="fr-FR" sz="2000" dirty="0"/>
              <a:t> </a:t>
            </a:r>
            <a:r>
              <a:rPr lang="fr-FR" sz="2000" dirty="0" err="1"/>
              <a:t>particles</a:t>
            </a:r>
            <a:r>
              <a:rPr lang="fr-FR" sz="2000" dirty="0"/>
              <a:t> </a:t>
            </a:r>
            <a:r>
              <a:rPr lang="fr-FR" sz="2000" dirty="0" err="1"/>
              <a:t>run</a:t>
            </a:r>
            <a:r>
              <a:rPr lang="fr-FR" sz="2000" dirty="0"/>
              <a:t> </a:t>
            </a:r>
            <a:r>
              <a:rPr lang="fr-FR" sz="2000" dirty="0" err="1" smtClean="0"/>
              <a:t>headwind</a:t>
            </a: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/>
              <a:t>-&gt; </a:t>
            </a:r>
            <a:r>
              <a:rPr lang="fr-FR" sz="2000" dirty="0" err="1" smtClean="0"/>
              <a:t>fast</a:t>
            </a:r>
            <a:r>
              <a:rPr lang="fr-FR" sz="2000" dirty="0" smtClean="0"/>
              <a:t> radial drift of m-size boulders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/>
              <a:t>« </a:t>
            </a:r>
            <a:r>
              <a:rPr lang="fr-FR" sz="2000" dirty="0" err="1" smtClean="0"/>
              <a:t>meter</a:t>
            </a:r>
            <a:r>
              <a:rPr lang="fr-FR" sz="2000" dirty="0" smtClean="0"/>
              <a:t>-size </a:t>
            </a:r>
            <a:r>
              <a:rPr lang="fr-FR" sz="2000" dirty="0" err="1" smtClean="0"/>
              <a:t>barrier</a:t>
            </a:r>
            <a:r>
              <a:rPr lang="fr-FR" sz="2000" dirty="0" smtClean="0"/>
              <a:t> »</a:t>
            </a:r>
            <a:endParaRPr lang="fr-FR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/>
              <a:t>							</a:t>
            </a:r>
            <a:endParaRPr lang="fr-FR" sz="16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/>
              <a:t>					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2000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1170"/>
            <a:ext cx="4195762" cy="19462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58455"/>
            <a:ext cx="4968875" cy="352266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508625" y="5229225"/>
            <a:ext cx="1223963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195736" y="2898625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Weindenschilling</a:t>
            </a:r>
            <a:r>
              <a:rPr lang="en-US" sz="1400" dirty="0" smtClean="0"/>
              <a:t>, 1977</a:t>
            </a:r>
            <a:endParaRPr lang="en-US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5580112" y="3206402"/>
            <a:ext cx="3403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Particle-particle collisions do not seem a way to form </a:t>
            </a:r>
            <a:r>
              <a:rPr lang="en-US" dirty="0" err="1" smtClean="0"/>
              <a:t>planetesimals</a:t>
            </a:r>
            <a:r>
              <a:rPr lang="en-US" dirty="0" smtClean="0"/>
              <a:t>. Despite 50 years of effort, no model seems to explain the formation of </a:t>
            </a:r>
            <a:r>
              <a:rPr lang="en-US" dirty="0" err="1" smtClean="0"/>
              <a:t>planetesimals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5436419" y="4869160"/>
            <a:ext cx="385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new idea that is gaining momentum: self-gravitating clumps of small particles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762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altLang="fr-FR" dirty="0">
                <a:solidFill>
                  <a:srgbClr val="FF0000"/>
                </a:solidFill>
                <a:latin typeface="Chalkboard" pitchFamily="16" charset="0"/>
              </a:rPr>
              <a:t> </a:t>
            </a:r>
            <a:r>
              <a:rPr lang="en-US" altLang="fr-FR" sz="2700" dirty="0" smtClean="0">
                <a:solidFill>
                  <a:srgbClr val="FF0000"/>
                </a:solidFill>
                <a:latin typeface="Chalkboard" pitchFamily="16" charset="0"/>
              </a:rPr>
              <a:t>Consider a turbulent disk. 10cm-1m </a:t>
            </a:r>
            <a:r>
              <a:rPr lang="en-US" altLang="fr-FR" sz="2700" dirty="0">
                <a:solidFill>
                  <a:srgbClr val="FF0000"/>
                </a:solidFill>
                <a:latin typeface="Chalkboard" pitchFamily="16" charset="0"/>
              </a:rPr>
              <a:t>particles are captured in pressure maxima (e.g. a </a:t>
            </a:r>
            <a:r>
              <a:rPr lang="en-US" altLang="fr-FR" sz="2700" dirty="0" smtClean="0">
                <a:solidFill>
                  <a:srgbClr val="FF0000"/>
                </a:solidFill>
                <a:latin typeface="Chalkboard" pitchFamily="16" charset="0"/>
              </a:rPr>
              <a:t>vortex)</a:t>
            </a:r>
            <a:endParaRPr lang="en-US" altLang="fr-FR" sz="2700" dirty="0">
              <a:solidFill>
                <a:srgbClr val="FF0000"/>
              </a:solidFill>
              <a:latin typeface="Chalkboard" pitchFamily="16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3058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 flipH="1">
            <a:off x="3886200" y="2819400"/>
            <a:ext cx="1905000" cy="1814513"/>
          </a:xfrm>
          <a:custGeom>
            <a:avLst/>
            <a:gdLst>
              <a:gd name="G0" fmla="+- 180950 0 0"/>
              <a:gd name="G1" fmla="+- -11779232 0 0"/>
              <a:gd name="G2" fmla="+- 180950 0 -11779232"/>
              <a:gd name="G3" fmla="+- 10800 0 0"/>
              <a:gd name="G4" fmla="+- 0 0 18095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386 0 0"/>
              <a:gd name="G9" fmla="+- 0 0 -11779232"/>
              <a:gd name="G10" fmla="+- 8386 0 2700"/>
              <a:gd name="G11" fmla="cos G10 180950"/>
              <a:gd name="G12" fmla="sin G10 180950"/>
              <a:gd name="G13" fmla="cos 13500 180950"/>
              <a:gd name="G14" fmla="sin 13500 180950"/>
              <a:gd name="G15" fmla="+- G11 10800 0"/>
              <a:gd name="G16" fmla="+- G12 10800 0"/>
              <a:gd name="G17" fmla="+- G13 10800 0"/>
              <a:gd name="G18" fmla="+- G14 10800 0"/>
              <a:gd name="G19" fmla="*/ 8386 1 2"/>
              <a:gd name="G20" fmla="+- G19 5400 0"/>
              <a:gd name="G21" fmla="cos G20 180950"/>
              <a:gd name="G22" fmla="sin G20 180950"/>
              <a:gd name="G23" fmla="+- G21 10800 0"/>
              <a:gd name="G24" fmla="+- G12 G23 G22"/>
              <a:gd name="G25" fmla="+- G22 G23 G11"/>
              <a:gd name="G26" fmla="cos 10800 180950"/>
              <a:gd name="G27" fmla="sin 10800 180950"/>
              <a:gd name="G28" fmla="cos 8386 180950"/>
              <a:gd name="G29" fmla="sin 8386 18095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79232"/>
              <a:gd name="G36" fmla="sin G34 -11779232"/>
              <a:gd name="G37" fmla="+/ -11779232 18095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386 G39"/>
              <a:gd name="G43" fmla="sin 838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1084 w 21600"/>
              <a:gd name="T5" fmla="*/ 3 h 21600"/>
              <a:gd name="T6" fmla="*/ 1207 w 21600"/>
              <a:gd name="T7" fmla="*/ 10755 h 21600"/>
              <a:gd name="T8" fmla="*/ 11021 w 21600"/>
              <a:gd name="T9" fmla="*/ 2416 h 21600"/>
              <a:gd name="T10" fmla="*/ 24284 w 21600"/>
              <a:gd name="T11" fmla="*/ 11450 h 21600"/>
              <a:gd name="T12" fmla="*/ 20192 w 21600"/>
              <a:gd name="T13" fmla="*/ 15164 h 21600"/>
              <a:gd name="T14" fmla="*/ 16479 w 21600"/>
              <a:gd name="T15" fmla="*/ 1107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176" y="11203"/>
                </a:moveTo>
                <a:cubicBezTo>
                  <a:pt x="19182" y="11069"/>
                  <a:pt x="19186" y="10934"/>
                  <a:pt x="19186" y="10800"/>
                </a:cubicBezTo>
                <a:cubicBezTo>
                  <a:pt x="19186" y="6168"/>
                  <a:pt x="15431" y="2414"/>
                  <a:pt x="10800" y="2414"/>
                </a:cubicBezTo>
                <a:cubicBezTo>
                  <a:pt x="6183" y="2413"/>
                  <a:pt x="2435" y="6145"/>
                  <a:pt x="2414" y="10761"/>
                </a:cubicBezTo>
                <a:lnTo>
                  <a:pt x="0" y="10750"/>
                </a:lnTo>
                <a:cubicBezTo>
                  <a:pt x="27" y="4805"/>
                  <a:pt x="4854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73"/>
                  <a:pt x="21595" y="11146"/>
                  <a:pt x="21587" y="11320"/>
                </a:cubicBezTo>
                <a:lnTo>
                  <a:pt x="24284" y="11450"/>
                </a:lnTo>
                <a:lnTo>
                  <a:pt x="20192" y="15164"/>
                </a:lnTo>
                <a:lnTo>
                  <a:pt x="16479" y="11073"/>
                </a:lnTo>
                <a:lnTo>
                  <a:pt x="19176" y="11203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419600" y="3048000"/>
            <a:ext cx="7778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fr-FR" sz="9600" dirty="0">
                <a:solidFill>
                  <a:srgbClr val="FF0000"/>
                </a:solidFill>
                <a:latin typeface="Chalkboard" pitchFamily="16" charset="0"/>
              </a:rPr>
              <a:t>H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7239000" y="4921250"/>
            <a:ext cx="7778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fr-FR" sz="9600">
                <a:solidFill>
                  <a:schemeClr val="accent2"/>
                </a:solidFill>
                <a:latin typeface="Chalkboard" pitchFamily="16" charset="0"/>
              </a:rPr>
              <a:t>L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6781800" y="4800600"/>
            <a:ext cx="1828800" cy="1828800"/>
          </a:xfrm>
          <a:custGeom>
            <a:avLst/>
            <a:gdLst>
              <a:gd name="G0" fmla="+- 180950 0 0"/>
              <a:gd name="G1" fmla="+- -11779232 0 0"/>
              <a:gd name="G2" fmla="+- 180950 0 -11779232"/>
              <a:gd name="G3" fmla="+- 10800 0 0"/>
              <a:gd name="G4" fmla="+- 0 0 18095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386 0 0"/>
              <a:gd name="G9" fmla="+- 0 0 -11779232"/>
              <a:gd name="G10" fmla="+- 8386 0 2700"/>
              <a:gd name="G11" fmla="cos G10 180950"/>
              <a:gd name="G12" fmla="sin G10 180950"/>
              <a:gd name="G13" fmla="cos 13500 180950"/>
              <a:gd name="G14" fmla="sin 13500 180950"/>
              <a:gd name="G15" fmla="+- G11 10800 0"/>
              <a:gd name="G16" fmla="+- G12 10800 0"/>
              <a:gd name="G17" fmla="+- G13 10800 0"/>
              <a:gd name="G18" fmla="+- G14 10800 0"/>
              <a:gd name="G19" fmla="*/ 8386 1 2"/>
              <a:gd name="G20" fmla="+- G19 5400 0"/>
              <a:gd name="G21" fmla="cos G20 180950"/>
              <a:gd name="G22" fmla="sin G20 180950"/>
              <a:gd name="G23" fmla="+- G21 10800 0"/>
              <a:gd name="G24" fmla="+- G12 G23 G22"/>
              <a:gd name="G25" fmla="+- G22 G23 G11"/>
              <a:gd name="G26" fmla="cos 10800 180950"/>
              <a:gd name="G27" fmla="sin 10800 180950"/>
              <a:gd name="G28" fmla="cos 8386 180950"/>
              <a:gd name="G29" fmla="sin 8386 18095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79232"/>
              <a:gd name="G36" fmla="sin G34 -11779232"/>
              <a:gd name="G37" fmla="+/ -11779232 18095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386 G39"/>
              <a:gd name="G43" fmla="sin 838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1084 w 21600"/>
              <a:gd name="T5" fmla="*/ 3 h 21600"/>
              <a:gd name="T6" fmla="*/ 1207 w 21600"/>
              <a:gd name="T7" fmla="*/ 10755 h 21600"/>
              <a:gd name="T8" fmla="*/ 11021 w 21600"/>
              <a:gd name="T9" fmla="*/ 2416 h 21600"/>
              <a:gd name="T10" fmla="*/ 24284 w 21600"/>
              <a:gd name="T11" fmla="*/ 11450 h 21600"/>
              <a:gd name="T12" fmla="*/ 20192 w 21600"/>
              <a:gd name="T13" fmla="*/ 15164 h 21600"/>
              <a:gd name="T14" fmla="*/ 16479 w 21600"/>
              <a:gd name="T15" fmla="*/ 1107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176" y="11203"/>
                </a:moveTo>
                <a:cubicBezTo>
                  <a:pt x="19182" y="11069"/>
                  <a:pt x="19186" y="10934"/>
                  <a:pt x="19186" y="10800"/>
                </a:cubicBezTo>
                <a:cubicBezTo>
                  <a:pt x="19186" y="6168"/>
                  <a:pt x="15431" y="2414"/>
                  <a:pt x="10800" y="2414"/>
                </a:cubicBezTo>
                <a:cubicBezTo>
                  <a:pt x="6183" y="2413"/>
                  <a:pt x="2435" y="6145"/>
                  <a:pt x="2414" y="10761"/>
                </a:cubicBezTo>
                <a:lnTo>
                  <a:pt x="0" y="10750"/>
                </a:lnTo>
                <a:cubicBezTo>
                  <a:pt x="27" y="4805"/>
                  <a:pt x="4854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73"/>
                  <a:pt x="21595" y="11146"/>
                  <a:pt x="21587" y="11320"/>
                </a:cubicBezTo>
                <a:lnTo>
                  <a:pt x="24284" y="11450"/>
                </a:lnTo>
                <a:lnTo>
                  <a:pt x="20192" y="15164"/>
                </a:lnTo>
                <a:lnTo>
                  <a:pt x="16479" y="11073"/>
                </a:lnTo>
                <a:lnTo>
                  <a:pt x="19176" y="11203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834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Particles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can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generate</a:t>
            </a:r>
            <a:r>
              <a:rPr lang="fr-FR" sz="2000" b="1" dirty="0" smtClean="0">
                <a:solidFill>
                  <a:srgbClr val="FF0000"/>
                </a:solidFill>
              </a:rPr>
              <a:t> turbulence </a:t>
            </a:r>
            <a:r>
              <a:rPr lang="fr-FR" sz="2000" b="1" dirty="0" err="1" smtClean="0">
                <a:solidFill>
                  <a:srgbClr val="FF0000"/>
                </a:solidFill>
              </a:rPr>
              <a:t>themselves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779838" y="1268413"/>
            <a:ext cx="5184775" cy="4530725"/>
          </a:xfrm>
        </p:spPr>
        <p:txBody>
          <a:bodyPr/>
          <a:lstStyle/>
          <a:p>
            <a:r>
              <a:rPr lang="fr-FR" sz="2800"/>
              <a:t>Settled particles </a:t>
            </a:r>
            <a:r>
              <a:rPr lang="en-US" sz="2800">
                <a:solidFill>
                  <a:srgbClr val="000000"/>
                </a:solidFill>
              </a:rPr>
              <a:t>would</a:t>
            </a:r>
            <a:r>
              <a:rPr lang="en-US" sz="2800" b="1">
                <a:solidFill>
                  <a:srgbClr val="000000"/>
                </a:solidFill>
              </a:rPr>
              <a:t> </a:t>
            </a:r>
            <a:r>
              <a:rPr lang="fr-FR" sz="2800"/>
              <a:t>create an overdense layer:</a:t>
            </a:r>
          </a:p>
          <a:p>
            <a:pPr lvl="1"/>
            <a:r>
              <a:rPr lang="fr-FR" sz="2400"/>
              <a:t>back reaction on gas</a:t>
            </a:r>
          </a:p>
          <a:p>
            <a:pPr lvl="1"/>
            <a:r>
              <a:rPr lang="fr-FR" sz="2400"/>
              <a:t>vertical velocity gradient (shear)</a:t>
            </a:r>
          </a:p>
          <a:p>
            <a:pPr lvl="1"/>
            <a:endParaRPr lang="fr-FR" sz="1600"/>
          </a:p>
          <a:p>
            <a:r>
              <a:rPr lang="fr-FR" sz="2800"/>
              <a:t>Kelvin-Helmoltz instability?</a:t>
            </a:r>
          </a:p>
          <a:p>
            <a:endParaRPr lang="fr-FR" sz="280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539750" y="1196975"/>
            <a:ext cx="2808288" cy="266382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0000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539750" y="2278063"/>
            <a:ext cx="2808288" cy="504825"/>
          </a:xfrm>
          <a:prstGeom prst="rect">
            <a:avLst/>
          </a:prstGeom>
          <a:gradFill rotWithShape="1">
            <a:gsLst>
              <a:gs pos="0">
                <a:srgbClr val="FF0000">
                  <a:alpha val="39999"/>
                </a:srgbClr>
              </a:gs>
              <a:gs pos="50000">
                <a:schemeClr val="tx1"/>
              </a:gs>
              <a:gs pos="100000">
                <a:srgbClr val="FF0000">
                  <a:alpha val="39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319" name="Freeform 7"/>
          <p:cNvSpPr>
            <a:spLocks/>
          </p:cNvSpPr>
          <p:nvPr/>
        </p:nvSpPr>
        <p:spPr bwMode="auto">
          <a:xfrm>
            <a:off x="1763713" y="1341438"/>
            <a:ext cx="792162" cy="1152525"/>
          </a:xfrm>
          <a:custGeom>
            <a:avLst/>
            <a:gdLst>
              <a:gd name="T0" fmla="*/ 499 w 499"/>
              <a:gd name="T1" fmla="*/ 0 h 726"/>
              <a:gd name="T2" fmla="*/ 408 w 499"/>
              <a:gd name="T3" fmla="*/ 227 h 726"/>
              <a:gd name="T4" fmla="*/ 272 w 499"/>
              <a:gd name="T5" fmla="*/ 454 h 726"/>
              <a:gd name="T6" fmla="*/ 91 w 499"/>
              <a:gd name="T7" fmla="*/ 681 h 726"/>
              <a:gd name="T8" fmla="*/ 0 w 499"/>
              <a:gd name="T9" fmla="*/ 726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" h="726">
                <a:moveTo>
                  <a:pt x="499" y="0"/>
                </a:moveTo>
                <a:cubicBezTo>
                  <a:pt x="472" y="76"/>
                  <a:pt x="446" y="152"/>
                  <a:pt x="408" y="227"/>
                </a:cubicBezTo>
                <a:cubicBezTo>
                  <a:pt x="370" y="302"/>
                  <a:pt x="325" y="378"/>
                  <a:pt x="272" y="454"/>
                </a:cubicBezTo>
                <a:cubicBezTo>
                  <a:pt x="219" y="530"/>
                  <a:pt x="136" y="636"/>
                  <a:pt x="91" y="681"/>
                </a:cubicBezTo>
                <a:cubicBezTo>
                  <a:pt x="46" y="726"/>
                  <a:pt x="15" y="719"/>
                  <a:pt x="0" y="72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0" name="Freeform 8"/>
          <p:cNvSpPr>
            <a:spLocks/>
          </p:cNvSpPr>
          <p:nvPr/>
        </p:nvSpPr>
        <p:spPr bwMode="auto">
          <a:xfrm flipV="1">
            <a:off x="1763713" y="2565400"/>
            <a:ext cx="792162" cy="1225550"/>
          </a:xfrm>
          <a:custGeom>
            <a:avLst/>
            <a:gdLst>
              <a:gd name="T0" fmla="*/ 499 w 499"/>
              <a:gd name="T1" fmla="*/ 0 h 726"/>
              <a:gd name="T2" fmla="*/ 408 w 499"/>
              <a:gd name="T3" fmla="*/ 227 h 726"/>
              <a:gd name="T4" fmla="*/ 272 w 499"/>
              <a:gd name="T5" fmla="*/ 454 h 726"/>
              <a:gd name="T6" fmla="*/ 91 w 499"/>
              <a:gd name="T7" fmla="*/ 681 h 726"/>
              <a:gd name="T8" fmla="*/ 0 w 499"/>
              <a:gd name="T9" fmla="*/ 726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" h="726">
                <a:moveTo>
                  <a:pt x="499" y="0"/>
                </a:moveTo>
                <a:cubicBezTo>
                  <a:pt x="472" y="76"/>
                  <a:pt x="446" y="152"/>
                  <a:pt x="408" y="227"/>
                </a:cubicBezTo>
                <a:cubicBezTo>
                  <a:pt x="370" y="302"/>
                  <a:pt x="325" y="378"/>
                  <a:pt x="272" y="454"/>
                </a:cubicBezTo>
                <a:cubicBezTo>
                  <a:pt x="219" y="530"/>
                  <a:pt x="136" y="636"/>
                  <a:pt x="91" y="681"/>
                </a:cubicBezTo>
                <a:cubicBezTo>
                  <a:pt x="46" y="726"/>
                  <a:pt x="15" y="719"/>
                  <a:pt x="0" y="72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628900" y="1198563"/>
            <a:ext cx="0" cy="273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612775" y="3862388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627313" y="1341438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z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979613" y="1557338"/>
            <a:ext cx="382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v</a:t>
            </a:r>
            <a:r>
              <a:rPr lang="fr-FR" baseline="-25000"/>
              <a:t>g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331913" y="2278063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v</a:t>
            </a:r>
            <a:r>
              <a:rPr lang="fr-FR" baseline="-2500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1763713" y="2514600"/>
            <a:ext cx="86518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65625"/>
            <a:ext cx="7488237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DSC_0202_edi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7938"/>
            <a:ext cx="10440988" cy="69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87624" y="32129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Green river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92280" y="20608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Colorado river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23728" y="654448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FF99"/>
                </a:solidFill>
              </a:rPr>
              <a:t>Canyonlands National Park – Utah </a:t>
            </a:r>
            <a:endParaRPr lang="en-US" b="1" dirty="0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260648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A numerical demonstration (Johansen et al., 2006)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3" name="khi_rock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28800"/>
            <a:ext cx="4876800" cy="2438400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2133600" y="4221088"/>
            <a:ext cx="5102696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159872" y="1718696"/>
            <a:ext cx="0" cy="252866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148064" y="436510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Azimuthal direction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348238" y="247146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Veritcal</a:t>
            </a:r>
            <a:r>
              <a:rPr lang="en-US" b="1" dirty="0" smtClean="0">
                <a:solidFill>
                  <a:schemeClr val="bg1"/>
                </a:solidFill>
              </a:rPr>
              <a:t> direction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833521" y="2671900"/>
            <a:ext cx="26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0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eaming3D_t1.0_e0.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295400"/>
            <a:ext cx="4876800" cy="42672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26064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Streaming instability (</a:t>
            </a:r>
            <a:r>
              <a:rPr lang="en-US" dirty="0" err="1" smtClean="0"/>
              <a:t>Youdin</a:t>
            </a:r>
            <a:r>
              <a:rPr lang="en-US" dirty="0" smtClean="0"/>
              <a:t> and Goodman, 2005) – clumping of radially drifting particles</a:t>
            </a:r>
            <a:endParaRPr lang="en-US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4139952" y="1988840"/>
            <a:ext cx="0" cy="142166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4160915" y="3007066"/>
            <a:ext cx="1719808" cy="42193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3277825" y="2791042"/>
            <a:ext cx="864096" cy="63795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141921" y="2035587"/>
            <a:ext cx="252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z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672586" y="3007066"/>
            <a:ext cx="252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51811" y="2791042"/>
            <a:ext cx="252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chemeClr val="bg1"/>
                </a:solidFill>
                <a:latin typeface="Calibri"/>
              </a:rPr>
              <a:t>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27584" y="630932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/>
              <a:t>Johansen’s webpage : http://www.astro.lu.se/~anders/research.php</a:t>
            </a:r>
          </a:p>
        </p:txBody>
      </p:sp>
    </p:spTree>
    <p:extLst>
      <p:ext uri="{BB962C8B-B14F-4D97-AF65-F5344CB8AC3E}">
        <p14:creationId xmlns:p14="http://schemas.microsoft.com/office/powerpoint/2010/main" val="86693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07950" y="0"/>
            <a:ext cx="9036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600" b="1" dirty="0" smtClean="0">
                <a:solidFill>
                  <a:schemeClr val="bg1"/>
                </a:solidFill>
              </a:rPr>
              <a:t>Formation of </a:t>
            </a:r>
            <a:r>
              <a:rPr lang="en-US" altLang="fr-FR" sz="1600" b="1" dirty="0" err="1" smtClean="0">
                <a:solidFill>
                  <a:schemeClr val="bg1"/>
                </a:solidFill>
              </a:rPr>
              <a:t>planetesimals</a:t>
            </a:r>
            <a:r>
              <a:rPr lang="en-US" altLang="fr-FR" sz="1600" b="1" dirty="0" smtClean="0">
                <a:solidFill>
                  <a:schemeClr val="bg1"/>
                </a:solidFill>
              </a:rPr>
              <a:t> as self-gravitating clumps of pebbles:                                              Johansen</a:t>
            </a:r>
            <a:r>
              <a:rPr lang="en-US" altLang="fr-FR" sz="1600" b="1" dirty="0">
                <a:solidFill>
                  <a:schemeClr val="bg1"/>
                </a:solidFill>
              </a:rPr>
              <a:t>, </a:t>
            </a:r>
            <a:r>
              <a:rPr lang="en-US" altLang="fr-FR" sz="1600" b="1" dirty="0" err="1">
                <a:solidFill>
                  <a:schemeClr val="bg1"/>
                </a:solidFill>
              </a:rPr>
              <a:t>Oishi</a:t>
            </a:r>
            <a:r>
              <a:rPr lang="en-US" altLang="fr-FR" sz="1600" b="1" dirty="0">
                <a:solidFill>
                  <a:schemeClr val="bg1"/>
                </a:solidFill>
              </a:rPr>
              <a:t>, Low,  </a:t>
            </a:r>
            <a:r>
              <a:rPr lang="en-US" altLang="fr-FR" sz="1600" b="1" dirty="0" err="1">
                <a:solidFill>
                  <a:schemeClr val="bg1"/>
                </a:solidFill>
              </a:rPr>
              <a:t>Klahr</a:t>
            </a:r>
            <a:r>
              <a:rPr lang="en-US" altLang="fr-FR" sz="1600" b="1" dirty="0">
                <a:solidFill>
                  <a:schemeClr val="bg1"/>
                </a:solidFill>
              </a:rPr>
              <a:t>, Henning, </a:t>
            </a:r>
            <a:r>
              <a:rPr lang="en-US" altLang="fr-FR" sz="1600" b="1" dirty="0" err="1">
                <a:solidFill>
                  <a:schemeClr val="bg1"/>
                </a:solidFill>
              </a:rPr>
              <a:t>Youdin</a:t>
            </a:r>
            <a:r>
              <a:rPr lang="en-US" altLang="fr-FR" sz="1600" b="1" dirty="0">
                <a:solidFill>
                  <a:schemeClr val="bg1"/>
                </a:solidFill>
              </a:rPr>
              <a:t>; Nature, 2007 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79388" y="6165850"/>
            <a:ext cx="64801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fr-FR">
                <a:solidFill>
                  <a:schemeClr val="bg1"/>
                </a:solidFill>
              </a:rPr>
              <a:t>Particle size distribution: 15 - 60 cm</a:t>
            </a:r>
          </a:p>
          <a:p>
            <a:pPr>
              <a:spcBef>
                <a:spcPct val="50000"/>
              </a:spcBef>
            </a:pPr>
            <a:endParaRPr lang="en-US" altLang="fr-FR">
              <a:solidFill>
                <a:schemeClr val="bg1"/>
              </a:solidFill>
            </a:endParaRPr>
          </a:p>
        </p:txBody>
      </p:sp>
      <p:pic>
        <p:nvPicPr>
          <p:cNvPr id="2" name="planetesimal_notit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2411760" y="5867400"/>
            <a:ext cx="5102696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508104" y="59811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Radial direction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2159872" y="990600"/>
            <a:ext cx="0" cy="48768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348238" y="324433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Azimuthal direction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152400"/>
            <a:ext cx="9515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fr-FR" sz="2000" b="1" dirty="0">
                <a:solidFill>
                  <a:srgbClr val="FF0000"/>
                </a:solidFill>
                <a:latin typeface="Chalkboard" pitchFamily="16" charset="0"/>
              </a:rPr>
              <a:t>Formation of LARGE </a:t>
            </a:r>
            <a:r>
              <a:rPr lang="en-US" altLang="fr-FR" sz="2000" b="1" dirty="0" err="1">
                <a:solidFill>
                  <a:srgbClr val="FF0000"/>
                </a:solidFill>
                <a:latin typeface="Chalkboard" pitchFamily="16" charset="0"/>
              </a:rPr>
              <a:t>planetesimals</a:t>
            </a:r>
            <a:r>
              <a:rPr lang="en-US" altLang="fr-FR" sz="2000" b="1" dirty="0">
                <a:solidFill>
                  <a:srgbClr val="FF0000"/>
                </a:solidFill>
                <a:latin typeface="Chalkboard" pitchFamily="16" charset="0"/>
              </a:rPr>
              <a:t> by local gravitational instability</a:t>
            </a:r>
            <a:r>
              <a:rPr lang="en-US" altLang="fr-FR" sz="2000" dirty="0">
                <a:solidFill>
                  <a:srgbClr val="FF0000"/>
                </a:solidFill>
                <a:latin typeface="Chalkboard" pitchFamily="16" charset="0"/>
              </a:rPr>
              <a:t> 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752"/>
            <a:ext cx="4392613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18" y="1196752"/>
            <a:ext cx="4716462" cy="40401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259632" y="1566016"/>
            <a:ext cx="151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000"/>
              <a:t>15cm                   60cm 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1662112" y="168825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011863" y="1773238"/>
            <a:ext cx="8651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400"/>
              <a:t>Rubble pile de-strucion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948488" y="2636838"/>
            <a:ext cx="1152525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fr-FR" sz="1400"/>
              <a:t>Solid body destruction</a:t>
            </a:r>
          </a:p>
          <a:p>
            <a:pPr>
              <a:spcBef>
                <a:spcPct val="50000"/>
              </a:spcBef>
            </a:pPr>
            <a:endParaRPr lang="en-US" altLang="fr-FR" sz="1400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3022600" y="5373216"/>
            <a:ext cx="612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 dirty="0">
                <a:solidFill>
                  <a:srgbClr val="0070C0"/>
                </a:solidFill>
              </a:rPr>
              <a:t>Relative collision velocities inside a clump should not be of </a:t>
            </a:r>
            <a:r>
              <a:rPr lang="en-US" altLang="fr-FR" b="1" dirty="0" smtClean="0">
                <a:solidFill>
                  <a:srgbClr val="0070C0"/>
                </a:solidFill>
              </a:rPr>
              <a:t>concern</a:t>
            </a:r>
            <a:endParaRPr lang="en-US" alt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74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WA2892_meteorite_cr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24" y="1556792"/>
            <a:ext cx="6324004" cy="5301208"/>
          </a:xfrm>
          <a:prstGeom prst="rect">
            <a:avLst/>
          </a:prstGeom>
          <a:gradFill rotWithShape="1">
            <a:gsLst>
              <a:gs pos="0">
                <a:schemeClr val="accent1">
                  <a:alpha val="78000"/>
                </a:schemeClr>
              </a:gs>
              <a:gs pos="100000">
                <a:schemeClr val="accent1">
                  <a:gamma/>
                  <a:shade val="46275"/>
                  <a:invGamma/>
                  <a:alpha val="75999"/>
                </a:schemeClr>
              </a:gs>
            </a:gsLst>
            <a:lin ang="5400000" scaled="1"/>
          </a:gradFill>
        </p:spPr>
      </p:pic>
      <p:sp>
        <p:nvSpPr>
          <p:cNvPr id="3" name="ZoneTexte 2"/>
          <p:cNvSpPr txBox="1"/>
          <p:nvPr/>
        </p:nvSpPr>
        <p:spPr>
          <a:xfrm>
            <a:off x="107504" y="116632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Problem: chondrites are made of sub-mm particles, not 15-60 cm “pebbles”</a:t>
            </a:r>
          </a:p>
          <a:p>
            <a:r>
              <a:rPr lang="en-US" sz="2000" dirty="0" smtClean="0"/>
              <a:t>The streaming instability could happen with </a:t>
            </a:r>
            <a:r>
              <a:rPr lang="en-US" sz="2000" dirty="0" err="1" smtClean="0"/>
              <a:t>chondrule</a:t>
            </a:r>
            <a:r>
              <a:rPr lang="en-US" sz="2000" dirty="0" smtClean="0"/>
              <a:t>-size particles only if the solid/gas ratio is increased by 8-10 relative to solar (Carrera et al., 2016)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77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0648"/>
            <a:ext cx="910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Possibly, in high-density conditions, </a:t>
            </a:r>
            <a:r>
              <a:rPr lang="en-US" dirty="0" err="1" smtClean="0"/>
              <a:t>chondrules</a:t>
            </a:r>
            <a:r>
              <a:rPr lang="en-US" dirty="0" smtClean="0"/>
              <a:t> can collide with each other, avoid the bouncing barrier by multiple mutual collisions, stick to each other through their dust rims. </a:t>
            </a:r>
          </a:p>
          <a:p>
            <a:r>
              <a:rPr lang="en-US" dirty="0" smtClean="0"/>
              <a:t>This way, they could form macroscopic aggregates, which may behave as previously seen</a:t>
            </a:r>
          </a:p>
          <a:p>
            <a:endParaRPr lang="en-US" dirty="0"/>
          </a:p>
          <a:p>
            <a:r>
              <a:rPr lang="en-US" dirty="0" smtClean="0"/>
              <a:t>We do see cm-size </a:t>
            </a:r>
            <a:r>
              <a:rPr lang="en-US" dirty="0" err="1" smtClean="0"/>
              <a:t>chondrule</a:t>
            </a:r>
            <a:r>
              <a:rPr lang="en-US" dirty="0" smtClean="0"/>
              <a:t> clusters in </a:t>
            </a:r>
            <a:r>
              <a:rPr lang="en-US" dirty="0" err="1" smtClean="0"/>
              <a:t>chondrites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" name="Picture 3" descr="PTS PL04052, 2,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07431"/>
            <a:ext cx="4530431" cy="3448744"/>
          </a:xfrm>
          <a:prstGeom prst="rect">
            <a:avLst/>
          </a:prstGeom>
          <a:noFill/>
          <a:ln w="254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3851920" y="2479176"/>
            <a:ext cx="3744913" cy="3490862"/>
            <a:chOff x="1258888" y="1268413"/>
            <a:chExt cx="4537074" cy="4645024"/>
          </a:xfrm>
        </p:grpSpPr>
        <p:pic>
          <p:nvPicPr>
            <p:cNvPr id="6" name="Picture 4" descr="Krymka PL 04052, CC1, im2,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77662">
              <a:off x="665163" y="1862138"/>
              <a:ext cx="4608512" cy="342106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-2931694">
              <a:off x="4523894" y="5157787"/>
              <a:ext cx="863600" cy="6477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de-DE" altLang="de-DE"/>
            </a:p>
          </p:txBody>
        </p:sp>
        <p:sp>
          <p:nvSpPr>
            <p:cNvPr id="8" name="Line 14"/>
            <p:cNvSpPr>
              <a:spLocks noChangeShapeType="1"/>
            </p:cNvSpPr>
            <p:nvPr/>
          </p:nvSpPr>
          <p:spPr bwMode="auto">
            <a:xfrm flipH="1">
              <a:off x="5483666" y="2997200"/>
              <a:ext cx="312296" cy="23764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779838" y="5300662"/>
              <a:ext cx="647884" cy="28892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4859339" y="4149724"/>
              <a:ext cx="144462" cy="79365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627784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Metzler et al.,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a0_005_RT_3M_DensSplas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75" y="332656"/>
            <a:ext cx="8096250" cy="6477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0"/>
            <a:ext cx="851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Modern modeling of disk formation: </a:t>
            </a:r>
            <a:r>
              <a:rPr lang="pt-BR" dirty="0">
                <a:solidFill>
                  <a:schemeClr val="bg1"/>
                </a:solidFill>
              </a:rPr>
              <a:t>Bate, M. R., 2011, MNRAS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4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0" y="202537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2000" b="1" dirty="0" smtClean="0">
                <a:solidFill>
                  <a:srgbClr val="FF0000"/>
                </a:solidFill>
              </a:rPr>
              <a:t>PLANETESIMALS FORMED BIG: ASTEROID AND KUIPER BELT EVIDENCE</a:t>
            </a:r>
            <a:endParaRPr lang="en-US" altLang="fr-FR" sz="2000" b="1" dirty="0">
              <a:solidFill>
                <a:srgbClr val="FF0000"/>
              </a:solidFill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443663" y="6308725"/>
            <a:ext cx="4103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/>
              <a:t>Bottke et al. (2005)</a:t>
            </a:r>
          </a:p>
        </p:txBody>
      </p:sp>
      <p:pic>
        <p:nvPicPr>
          <p:cNvPr id="126980" name="Picture 4" descr="Fig0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14388"/>
            <a:ext cx="722947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3924300" y="3644900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600" b="1" dirty="0">
                <a:solidFill>
                  <a:srgbClr val="0000FF"/>
                </a:solidFill>
              </a:rPr>
              <a:t>Primordial `bump’</a:t>
            </a:r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>
            <a:off x="4859338" y="3933825"/>
            <a:ext cx="144462" cy="5746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Connecteur droit 2"/>
          <p:cNvCxnSpPr/>
          <p:nvPr/>
        </p:nvCxnSpPr>
        <p:spPr>
          <a:xfrm flipH="1" flipV="1">
            <a:off x="1979712" y="2564904"/>
            <a:ext cx="3888432" cy="25202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1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4" grpId="0"/>
      <p:bldP spid="12698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0" y="202537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fr-FR" sz="2000" b="1" dirty="0" smtClean="0">
                <a:solidFill>
                  <a:srgbClr val="FF0000"/>
                </a:solidFill>
              </a:rPr>
              <a:t>PLANETESIMALS FORMED BIG: ASTEROID AND KUIPER BELT </a:t>
            </a:r>
            <a:r>
              <a:rPr lang="en-US" altLang="fr-FR" sz="2000" b="1" dirty="0">
                <a:solidFill>
                  <a:srgbClr val="FF0000"/>
                </a:solidFill>
              </a:rPr>
              <a:t>CONSTRAINTS</a:t>
            </a: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196975"/>
            <a:ext cx="79438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803775"/>
            <a:ext cx="73342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24128" y="56612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Fraser et al., 2014</a:t>
            </a:r>
            <a:endParaRPr lang="en-US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79712" y="2012330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1600" b="1" dirty="0">
                <a:solidFill>
                  <a:srgbClr val="0000FF"/>
                </a:solidFill>
              </a:rPr>
              <a:t>Primordial `bump’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3491880" y="2348880"/>
            <a:ext cx="144462" cy="5746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1619672" y="1340768"/>
            <a:ext cx="3960440" cy="3463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te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/>
          <p:nvPr/>
        </p:nvSpPr>
        <p:spPr>
          <a:xfrm>
            <a:off x="4555611" y="3037121"/>
            <a:ext cx="3994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he MMSN concept</a:t>
            </a:r>
            <a:endParaRPr lang="en-US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1331640" y="26064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Transport in the proto-planetary disk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079319" y="1252910"/>
            <a:ext cx="936104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courbée vers la droite 9"/>
          <p:cNvSpPr/>
          <p:nvPr/>
        </p:nvSpPr>
        <p:spPr>
          <a:xfrm rot="10800000">
            <a:off x="1955308" y="1348399"/>
            <a:ext cx="120229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835968" y="1000681"/>
            <a:ext cx="1440160" cy="1440160"/>
            <a:chOff x="1922482" y="2435666"/>
            <a:chExt cx="1440160" cy="1440160"/>
          </a:xfrm>
        </p:grpSpPr>
        <p:sp>
          <p:nvSpPr>
            <p:cNvPr id="6" name="Ellipse 5"/>
            <p:cNvSpPr/>
            <p:nvPr/>
          </p:nvSpPr>
          <p:spPr>
            <a:xfrm>
              <a:off x="2276128" y="2789312"/>
              <a:ext cx="720080" cy="72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llipse 6"/>
            <p:cNvSpPr/>
            <p:nvPr/>
          </p:nvSpPr>
          <p:spPr>
            <a:xfrm>
              <a:off x="2029018" y="2551080"/>
              <a:ext cx="1209734" cy="120973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llipse 7"/>
            <p:cNvSpPr/>
            <p:nvPr/>
          </p:nvSpPr>
          <p:spPr>
            <a:xfrm>
              <a:off x="1922482" y="2435666"/>
              <a:ext cx="1440160" cy="14401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èche courbée vers la droite 8"/>
            <p:cNvSpPr/>
            <p:nvPr/>
          </p:nvSpPr>
          <p:spPr>
            <a:xfrm rot="10800000">
              <a:off x="2651583" y="2681296"/>
              <a:ext cx="389014" cy="93610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lèche courbée vers la droite 10"/>
            <p:cNvSpPr/>
            <p:nvPr/>
          </p:nvSpPr>
          <p:spPr>
            <a:xfrm rot="10800000">
              <a:off x="3241821" y="2891396"/>
              <a:ext cx="76946" cy="50405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2238167" y="2256175"/>
            <a:ext cx="21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T=3</a:t>
            </a:r>
            <a:r>
              <a:rPr lang="el-GR" dirty="0" smtClean="0">
                <a:latin typeface="Calibri"/>
              </a:rPr>
              <a:t>πΣν</a:t>
            </a:r>
            <a:r>
              <a:rPr lang="en-US" dirty="0" smtClean="0">
                <a:latin typeface="Calibri"/>
              </a:rPr>
              <a:t>r</a:t>
            </a:r>
            <a:r>
              <a:rPr lang="en-US" baseline="30000" dirty="0" smtClean="0">
                <a:latin typeface="Calibri"/>
              </a:rPr>
              <a:t>2</a:t>
            </a:r>
            <a:r>
              <a:rPr lang="el-GR" dirty="0" smtClean="0">
                <a:latin typeface="Calibri"/>
              </a:rPr>
              <a:t>Ω</a:t>
            </a:r>
            <a:endParaRPr lang="en-US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2051943" y="2056703"/>
            <a:ext cx="287809" cy="26912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0" idx="0"/>
          </p:cNvCxnSpPr>
          <p:nvPr/>
        </p:nvCxnSpPr>
        <p:spPr>
          <a:xfrm flipH="1">
            <a:off x="1759575" y="1715953"/>
            <a:ext cx="315962" cy="500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994366" y="2775668"/>
            <a:ext cx="2520280" cy="38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</a:t>
            </a:r>
            <a:r>
              <a:rPr lang="en-US" i="1" dirty="0" err="1" smtClean="0"/>
              <a:t>M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i="1" dirty="0" err="1" smtClean="0"/>
              <a:t>t</a:t>
            </a:r>
            <a:r>
              <a:rPr lang="en-US" dirty="0" smtClean="0"/>
              <a:t>=2</a:t>
            </a:r>
            <a:r>
              <a:rPr lang="el-GR" i="1" dirty="0" smtClean="0">
                <a:latin typeface="Calibri"/>
              </a:rPr>
              <a:t>π</a:t>
            </a:r>
            <a:r>
              <a:rPr lang="en-US" i="1" dirty="0" smtClean="0">
                <a:latin typeface="Calibri"/>
              </a:rPr>
              <a:t>r</a:t>
            </a:r>
            <a:r>
              <a:rPr lang="el-GR" i="1" dirty="0" smtClean="0">
                <a:latin typeface="Calibri"/>
              </a:rPr>
              <a:t>Σ</a:t>
            </a:r>
            <a:r>
              <a:rPr lang="en-US" dirty="0" err="1" smtClean="0">
                <a:latin typeface="Calibri"/>
              </a:rPr>
              <a:t>v</a:t>
            </a:r>
            <a:r>
              <a:rPr lang="en-US" i="1" baseline="-25000" dirty="0" err="1" smtClean="0">
                <a:latin typeface="Calibri"/>
              </a:rPr>
              <a:t>r</a:t>
            </a:r>
            <a:r>
              <a:rPr lang="en-US" dirty="0" smtClean="0">
                <a:latin typeface="Calibri"/>
              </a:rPr>
              <a:t>= </a:t>
            </a:r>
            <a:r>
              <a:rPr lang="en-US" dirty="0" err="1" smtClean="0">
                <a:latin typeface="Calibri"/>
              </a:rPr>
              <a:t>Const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4176452" y="1720962"/>
            <a:ext cx="30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i="1" baseline="-25000" dirty="0" err="1" smtClean="0"/>
              <a:t>r</a:t>
            </a:r>
            <a:r>
              <a:rPr lang="en-US" dirty="0" smtClean="0"/>
              <a:t>=-3/2 </a:t>
            </a:r>
            <a:r>
              <a:rPr lang="el-GR" i="1" dirty="0" smtClean="0"/>
              <a:t>ν</a:t>
            </a:r>
            <a:r>
              <a:rPr lang="en-US" dirty="0" smtClean="0"/>
              <a:t>/</a:t>
            </a:r>
            <a:r>
              <a:rPr lang="en-US" i="1" dirty="0" smtClean="0"/>
              <a:t>r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4176452" y="2629288"/>
            <a:ext cx="22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smtClean="0">
                <a:latin typeface="Calibri"/>
              </a:rPr>
              <a:t>Σ</a:t>
            </a:r>
            <a:r>
              <a:rPr lang="en-US" dirty="0" smtClean="0">
                <a:latin typeface="Calibri"/>
              </a:rPr>
              <a:t>=1/</a:t>
            </a:r>
            <a:r>
              <a:rPr lang="en-US" i="1" dirty="0" smtClean="0">
                <a:latin typeface="Calibri"/>
              </a:rPr>
              <a:t>r</a:t>
            </a:r>
            <a:r>
              <a:rPr lang="en-US" baseline="30000" dirty="0">
                <a:latin typeface="Calibri"/>
              </a:rPr>
              <a:t> </a:t>
            </a:r>
            <a:r>
              <a:rPr lang="en-US" baseline="30000" dirty="0" smtClean="0">
                <a:latin typeface="Calibri"/>
              </a:rPr>
              <a:t> </a:t>
            </a:r>
            <a:r>
              <a:rPr lang="en-US" dirty="0" smtClean="0">
                <a:latin typeface="Calibri"/>
              </a:rPr>
              <a:t>(for </a:t>
            </a:r>
            <a:r>
              <a:rPr lang="el-GR" i="1" dirty="0" smtClean="0">
                <a:latin typeface="Calibri"/>
              </a:rPr>
              <a:t>ν</a:t>
            </a:r>
            <a:r>
              <a:rPr lang="en-US" dirty="0" smtClean="0">
                <a:latin typeface="Calibri"/>
              </a:rPr>
              <a:t>~</a:t>
            </a:r>
            <a:r>
              <a:rPr lang="en-US" i="1" dirty="0" smtClean="0">
                <a:latin typeface="Calibri"/>
              </a:rPr>
              <a:t>r</a:t>
            </a:r>
            <a:r>
              <a:rPr lang="en-US" dirty="0" smtClean="0">
                <a:latin typeface="Calibri"/>
              </a:rPr>
              <a:t>)</a:t>
            </a:r>
            <a:endParaRPr lang="en-US" dirty="0"/>
          </a:p>
        </p:txBody>
      </p:sp>
      <p:pic>
        <p:nvPicPr>
          <p:cNvPr id="24" name="Picture 2" descr="C:\Morby\presentations\SS_int\nebu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94" y="2663842"/>
            <a:ext cx="5871555" cy="419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995936" y="3068960"/>
            <a:ext cx="13686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06870" y="3230732"/>
            <a:ext cx="13686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259270" y="3383132"/>
            <a:ext cx="13686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660998" y="3637379"/>
            <a:ext cx="1368648" cy="58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11786" y="3739724"/>
            <a:ext cx="917860" cy="58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264186" y="3892124"/>
            <a:ext cx="917860" cy="58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4494" y="3396430"/>
            <a:ext cx="458930" cy="58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94366" y="3025028"/>
            <a:ext cx="182086" cy="33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81702" y="2794393"/>
            <a:ext cx="6046682" cy="3933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ZoneTexte 35"/>
          <p:cNvSpPr txBox="1"/>
          <p:nvPr/>
        </p:nvSpPr>
        <p:spPr>
          <a:xfrm>
            <a:off x="4124674" y="746763"/>
            <a:ext cx="242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</a:rPr>
              <a:t>-</a:t>
            </a:r>
            <a:r>
              <a:rPr lang="el-GR" dirty="0" smtClean="0">
                <a:latin typeface="Calibri"/>
              </a:rPr>
              <a:t>δ</a:t>
            </a:r>
            <a:r>
              <a:rPr lang="en-US" i="1" dirty="0" smtClean="0">
                <a:latin typeface="Calibri"/>
              </a:rPr>
              <a:t>T</a:t>
            </a:r>
            <a:r>
              <a:rPr lang="en-US" dirty="0" smtClean="0">
                <a:latin typeface="Calibri"/>
              </a:rPr>
              <a:t>=</a:t>
            </a:r>
            <a:r>
              <a:rPr lang="en-US" dirty="0" err="1" smtClean="0">
                <a:latin typeface="Calibri"/>
              </a:rPr>
              <a:t>d</a:t>
            </a:r>
            <a:r>
              <a:rPr lang="en-US" i="1" dirty="0" err="1" smtClean="0">
                <a:latin typeface="Calibri"/>
              </a:rPr>
              <a:t>J</a:t>
            </a:r>
            <a:r>
              <a:rPr lang="en-US" dirty="0" smtClean="0">
                <a:latin typeface="Calibri"/>
              </a:rPr>
              <a:t>/</a:t>
            </a:r>
            <a:r>
              <a:rPr lang="en-US" dirty="0" err="1" smtClean="0">
                <a:latin typeface="Calibri"/>
              </a:rPr>
              <a:t>d</a:t>
            </a:r>
            <a:r>
              <a:rPr lang="en-US" i="1" dirty="0" err="1" smtClean="0">
                <a:latin typeface="Calibri"/>
              </a:rPr>
              <a:t>t</a:t>
            </a:r>
            <a:endParaRPr lang="en-US" i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2771800" y="126869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-d/</a:t>
            </a:r>
            <a:r>
              <a:rPr lang="en-US" dirty="0" err="1" smtClean="0"/>
              <a:t>dr</a:t>
            </a:r>
            <a:r>
              <a:rPr lang="en-US" dirty="0" smtClean="0"/>
              <a:t>(3</a:t>
            </a:r>
            <a:r>
              <a:rPr lang="el-GR" dirty="0"/>
              <a:t>π</a:t>
            </a:r>
            <a:r>
              <a:rPr lang="el-GR" i="1" dirty="0" smtClean="0"/>
              <a:t>Σν</a:t>
            </a:r>
            <a:r>
              <a:rPr lang="en-US" i="1" dirty="0" smtClean="0"/>
              <a:t>r</a:t>
            </a:r>
            <a:r>
              <a:rPr lang="en-US" i="1" baseline="30000" dirty="0" smtClean="0"/>
              <a:t>1/2</a:t>
            </a:r>
            <a:r>
              <a:rPr lang="en-US" i="1" dirty="0" smtClean="0"/>
              <a:t>)</a:t>
            </a:r>
            <a:r>
              <a:rPr lang="el-GR" i="1" dirty="0" smtClean="0"/>
              <a:t>δ</a:t>
            </a:r>
            <a:r>
              <a:rPr lang="en-US" i="1" dirty="0" smtClean="0"/>
              <a:t>r =</a:t>
            </a:r>
            <a:r>
              <a:rPr lang="en-US" dirty="0" smtClean="0"/>
              <a:t>d/</a:t>
            </a:r>
            <a:r>
              <a:rPr lang="en-US" dirty="0" err="1" smtClean="0"/>
              <a:t>d</a:t>
            </a:r>
            <a:r>
              <a:rPr lang="en-US" i="1" dirty="0" err="1" smtClean="0"/>
              <a:t>t</a:t>
            </a:r>
            <a:r>
              <a:rPr lang="en-US" dirty="0" smtClean="0"/>
              <a:t>(2</a:t>
            </a:r>
            <a:r>
              <a:rPr lang="el-GR" dirty="0" smtClean="0"/>
              <a:t>π</a:t>
            </a:r>
            <a:r>
              <a:rPr lang="en-US" dirty="0" smtClean="0"/>
              <a:t>r </a:t>
            </a:r>
            <a:r>
              <a:rPr lang="el-GR" i="1" dirty="0"/>
              <a:t>δ</a:t>
            </a:r>
            <a:r>
              <a:rPr lang="en-US" i="1" dirty="0" smtClean="0"/>
              <a:t>r </a:t>
            </a:r>
            <a:r>
              <a:rPr lang="el-GR" i="1" dirty="0" smtClean="0"/>
              <a:t>Σ</a:t>
            </a:r>
            <a:r>
              <a:rPr lang="en-US" i="1" dirty="0" smtClean="0"/>
              <a:t> r</a:t>
            </a:r>
            <a:r>
              <a:rPr lang="en-US" i="1" baseline="30000" dirty="0" smtClean="0"/>
              <a:t>1/2</a:t>
            </a:r>
            <a:r>
              <a:rPr lang="en-US" i="1" dirty="0" smtClean="0"/>
              <a:t>) =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r</a:t>
            </a:r>
            <a:r>
              <a:rPr lang="en-US" dirty="0" err="1" smtClean="0"/>
              <a:t>d</a:t>
            </a:r>
            <a:r>
              <a:rPr lang="en-US" dirty="0" smtClean="0"/>
              <a:t>/</a:t>
            </a:r>
            <a:r>
              <a:rPr lang="en-US" dirty="0" err="1" smtClean="0"/>
              <a:t>dr</a:t>
            </a:r>
            <a:r>
              <a:rPr lang="en-US" dirty="0" smtClean="0"/>
              <a:t>(2</a:t>
            </a:r>
            <a:r>
              <a:rPr lang="el-GR" dirty="0"/>
              <a:t> π</a:t>
            </a:r>
            <a:r>
              <a:rPr lang="en-US" dirty="0" smtClean="0"/>
              <a:t>r</a:t>
            </a:r>
            <a:r>
              <a:rPr lang="en-US" baseline="30000" dirty="0" smtClean="0"/>
              <a:t>3/2</a:t>
            </a:r>
            <a:r>
              <a:rPr lang="en-US" dirty="0" smtClean="0"/>
              <a:t> </a:t>
            </a:r>
            <a:r>
              <a:rPr lang="el-GR" i="1" dirty="0"/>
              <a:t>δ</a:t>
            </a:r>
            <a:r>
              <a:rPr lang="en-US" i="1" dirty="0"/>
              <a:t>r </a:t>
            </a:r>
            <a:r>
              <a:rPr lang="el-GR" i="1" dirty="0"/>
              <a:t>Σ</a:t>
            </a:r>
            <a:r>
              <a:rPr lang="en-US" i="1" dirty="0"/>
              <a:t>) </a:t>
            </a:r>
            <a:endParaRPr lang="en-US" dirty="0"/>
          </a:p>
        </p:txBody>
      </p:sp>
      <p:sp>
        <p:nvSpPr>
          <p:cNvPr id="37" name="ZoneTexte 36"/>
          <p:cNvSpPr txBox="1"/>
          <p:nvPr/>
        </p:nvSpPr>
        <p:spPr>
          <a:xfrm>
            <a:off x="3994366" y="2191266"/>
            <a:ext cx="2520280" cy="38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</a:t>
            </a:r>
            <a:r>
              <a:rPr lang="en-US" i="1" dirty="0" err="1" smtClean="0"/>
              <a:t>M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i="1" dirty="0" err="1" smtClean="0"/>
              <a:t>t</a:t>
            </a:r>
            <a:r>
              <a:rPr lang="en-US" dirty="0" smtClean="0"/>
              <a:t>=2</a:t>
            </a:r>
            <a:r>
              <a:rPr lang="el-GR" i="1" dirty="0" smtClean="0">
                <a:latin typeface="Calibri"/>
              </a:rPr>
              <a:t>π</a:t>
            </a:r>
            <a:r>
              <a:rPr lang="en-US" i="1" dirty="0" smtClean="0">
                <a:latin typeface="Calibri"/>
              </a:rPr>
              <a:t>r</a:t>
            </a:r>
            <a:r>
              <a:rPr lang="el-GR" i="1" dirty="0" smtClean="0">
                <a:latin typeface="Calibri"/>
              </a:rPr>
              <a:t>Σ</a:t>
            </a:r>
            <a:r>
              <a:rPr lang="en-US" dirty="0" err="1" smtClean="0">
                <a:latin typeface="Calibri"/>
              </a:rPr>
              <a:t>v</a:t>
            </a:r>
            <a:r>
              <a:rPr lang="en-US" i="1" baseline="-25000" dirty="0" err="1" smtClean="0">
                <a:latin typeface="Calibri"/>
              </a:rPr>
              <a:t>r</a:t>
            </a:r>
            <a:r>
              <a:rPr lang="en-US" dirty="0" smtClean="0">
                <a:latin typeface="Calibri"/>
              </a:rPr>
              <a:t>= </a:t>
            </a:r>
            <a:r>
              <a:rPr lang="en-US" dirty="0" err="1" smtClean="0">
                <a:latin typeface="Calibri"/>
              </a:rPr>
              <a:t>Const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263953" y="2200642"/>
            <a:ext cx="1817708" cy="373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-&gt;  </a:t>
            </a:r>
            <a:r>
              <a:rPr lang="el-GR" i="1" dirty="0"/>
              <a:t>νΣ</a:t>
            </a:r>
            <a:r>
              <a:rPr lang="en-US" dirty="0"/>
              <a:t>=</a:t>
            </a:r>
            <a:r>
              <a:rPr lang="en-US" dirty="0" err="1"/>
              <a:t>Const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7884368" y="2223407"/>
            <a:ext cx="22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</a:rPr>
              <a:t> </a:t>
            </a:r>
            <a:r>
              <a:rPr lang="el-GR" i="1" dirty="0" smtClean="0">
                <a:latin typeface="Calibri"/>
              </a:rPr>
              <a:t>ν</a:t>
            </a:r>
            <a:r>
              <a:rPr lang="en-US" dirty="0" smtClean="0">
                <a:latin typeface="Calibri"/>
              </a:rPr>
              <a:t>~</a:t>
            </a:r>
            <a:r>
              <a:rPr lang="en-US" i="1" dirty="0" smtClean="0">
                <a:latin typeface="Calibri"/>
              </a:rPr>
              <a:t>r </a:t>
            </a:r>
            <a:r>
              <a:rPr lang="en-US" dirty="0" err="1" smtClean="0">
                <a:latin typeface="Calibri"/>
              </a:rPr>
              <a:t>ou</a:t>
            </a:r>
            <a:r>
              <a:rPr lang="en-US" i="1" dirty="0" smtClean="0">
                <a:latin typeface="Calibri"/>
              </a:rPr>
              <a:t> r</a:t>
            </a:r>
            <a:r>
              <a:rPr lang="en-US" i="1" baseline="30000" dirty="0" smtClean="0">
                <a:latin typeface="Calibri"/>
              </a:rPr>
              <a:t>1/2</a:t>
            </a:r>
            <a:r>
              <a:rPr lang="en-US" i="1" dirty="0" smtClean="0">
                <a:latin typeface="Calibri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Vertical structure of the disk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ster.kuleuven.be/%7Ejonathanm/final_plot_test2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0688"/>
            <a:ext cx="4464496" cy="386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20688"/>
            <a:ext cx="3528392" cy="78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3920" y="558703"/>
            <a:ext cx="4096072" cy="4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31830" y="843404"/>
            <a:ext cx="775320" cy="4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355976" y="785394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gas must be in a vertical hydrostatic equilibrium:</a:t>
            </a:r>
            <a:endParaRPr lang="en-US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2953162" cy="876422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2331924" y="2249254"/>
            <a:ext cx="734482" cy="1296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331924" y="2249254"/>
            <a:ext cx="73448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066406" y="2249254"/>
            <a:ext cx="0" cy="171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3096906" y="2241850"/>
            <a:ext cx="734482" cy="0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3067880" y="2437166"/>
            <a:ext cx="0" cy="171634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836313" y="2369094"/>
            <a:ext cx="129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gravitational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60459" y="2455130"/>
            <a:ext cx="129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pressure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067880" y="1900242"/>
            <a:ext cx="1295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70C0"/>
                </a:solidFill>
              </a:rPr>
              <a:t>centifugal</a:t>
            </a:r>
            <a:endParaRPr lang="en-US" sz="1400" b="1" dirty="0">
              <a:solidFill>
                <a:srgbClr val="0070C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93" y="2249254"/>
            <a:ext cx="1276528" cy="62873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732240" y="23788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(perfect gas law)</a:t>
            </a: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27" y="3068960"/>
            <a:ext cx="3229426" cy="92405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292080" y="429309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H</a:t>
            </a:r>
            <a:r>
              <a:rPr lang="en-US" sz="2400" dirty="0" smtClean="0"/>
              <a:t>=(</a:t>
            </a:r>
            <a:r>
              <a:rPr lang="en-US" sz="2400" i="1" dirty="0" smtClean="0"/>
              <a:t>R/</a:t>
            </a:r>
            <a:r>
              <a:rPr lang="el-GR" sz="2400" i="1" dirty="0" smtClean="0">
                <a:latin typeface="Calibri"/>
              </a:rPr>
              <a:t>μ</a:t>
            </a:r>
            <a:r>
              <a:rPr lang="en-US" sz="2400" i="1" dirty="0" smtClean="0">
                <a:latin typeface="Calibri"/>
              </a:rPr>
              <a:t> T r</a:t>
            </a:r>
            <a:r>
              <a:rPr lang="en-US" sz="2400" baseline="30000" dirty="0" smtClean="0">
                <a:latin typeface="Calibri"/>
              </a:rPr>
              <a:t>3</a:t>
            </a:r>
            <a:r>
              <a:rPr lang="en-US" sz="2400" dirty="0" smtClean="0">
                <a:latin typeface="Calibri"/>
              </a:rPr>
              <a:t>)</a:t>
            </a:r>
            <a:r>
              <a:rPr lang="en-US" sz="2400" baseline="30000" dirty="0" smtClean="0">
                <a:latin typeface="Calibri"/>
              </a:rPr>
              <a:t>1/2  </a:t>
            </a:r>
            <a:r>
              <a:rPr lang="en-US" sz="1600" dirty="0" smtClean="0">
                <a:latin typeface="Calibri"/>
              </a:rPr>
              <a:t>Disk’s height</a:t>
            </a:r>
          </a:p>
          <a:p>
            <a:r>
              <a:rPr lang="en-US" sz="1600" dirty="0">
                <a:latin typeface="Calibri"/>
              </a:rPr>
              <a:t>	</a:t>
            </a:r>
            <a:r>
              <a:rPr lang="en-US" sz="1600" dirty="0" smtClean="0">
                <a:latin typeface="Calibri"/>
              </a:rPr>
              <a:t>                    Pressure scale height</a:t>
            </a:r>
            <a:endParaRPr lang="en-US" sz="16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1078"/>
            <a:ext cx="5004048" cy="22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75856" y="26064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H(r)?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80" y="1412776"/>
            <a:ext cx="5296640" cy="9145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923680" y="2320278"/>
            <a:ext cx="5296640" cy="914528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1923680" y="1340768"/>
            <a:ext cx="0" cy="17281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979712" y="11967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7220320" y="2420888"/>
            <a:ext cx="30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88" y="2303196"/>
            <a:ext cx="40011" cy="37153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V="1">
            <a:off x="1941199" y="1916832"/>
            <a:ext cx="3854937" cy="386364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23528" y="3573016"/>
            <a:ext cx="6264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Heating :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sun</a:t>
            </a:r>
            <a:r>
              <a:rPr lang="en-US" i="1" dirty="0" smtClean="0"/>
              <a:t>/(</a:t>
            </a:r>
            <a:r>
              <a:rPr lang="en-US" dirty="0" smtClean="0"/>
              <a:t>4</a:t>
            </a:r>
            <a:r>
              <a:rPr lang="el-GR" i="1" dirty="0" smtClean="0"/>
              <a:t> </a:t>
            </a:r>
            <a:r>
              <a:rPr lang="el-GR" i="1" dirty="0"/>
              <a:t>π </a:t>
            </a:r>
            <a:r>
              <a:rPr lang="en-US" i="1" dirty="0" smtClean="0"/>
              <a:t>r</a:t>
            </a:r>
            <a:r>
              <a:rPr lang="en-US" i="1" baseline="30000" dirty="0" smtClean="0"/>
              <a:t>2</a:t>
            </a:r>
            <a:r>
              <a:rPr lang="en-US" i="1" dirty="0" smtClean="0"/>
              <a:t>) </a:t>
            </a:r>
            <a:r>
              <a:rPr lang="en-US" dirty="0" smtClean="0"/>
              <a:t>x 2 x 2</a:t>
            </a:r>
            <a:r>
              <a:rPr lang="el-GR" i="1" dirty="0" smtClean="0">
                <a:latin typeface="Calibri"/>
              </a:rPr>
              <a:t>π</a:t>
            </a:r>
            <a:r>
              <a:rPr lang="en-US" i="1" dirty="0" smtClean="0">
                <a:latin typeface="Calibri"/>
              </a:rPr>
              <a:t>r </a:t>
            </a:r>
            <a:r>
              <a:rPr lang="en-US" dirty="0" smtClean="0">
                <a:latin typeface="Calibri"/>
              </a:rPr>
              <a:t>x</a:t>
            </a:r>
            <a:r>
              <a:rPr lang="en-US" i="1" dirty="0" smtClean="0">
                <a:latin typeface="Calibri"/>
              </a:rPr>
              <a:t> </a:t>
            </a:r>
            <a:r>
              <a:rPr lang="el-GR" dirty="0" smtClean="0">
                <a:latin typeface="Calibri"/>
              </a:rPr>
              <a:t>δ</a:t>
            </a:r>
            <a:r>
              <a:rPr lang="en-US" i="1" dirty="0" smtClean="0">
                <a:latin typeface="Calibri"/>
              </a:rPr>
              <a:t>H  </a:t>
            </a:r>
            <a:r>
              <a:rPr lang="en-US" dirty="0" smtClean="0">
                <a:latin typeface="Calibri"/>
              </a:rPr>
              <a:t>where </a:t>
            </a:r>
            <a:r>
              <a:rPr lang="el-GR" dirty="0"/>
              <a:t>δ</a:t>
            </a:r>
            <a:r>
              <a:rPr lang="en-US" i="1" dirty="0"/>
              <a:t>H </a:t>
            </a:r>
            <a:r>
              <a:rPr lang="en-US" dirty="0" smtClean="0"/>
              <a:t>=</a:t>
            </a:r>
            <a:r>
              <a:rPr lang="en-US" i="1" dirty="0" smtClean="0"/>
              <a:t> r </a:t>
            </a:r>
            <a:r>
              <a:rPr lang="en-US" dirty="0"/>
              <a:t>d(</a:t>
            </a:r>
            <a:r>
              <a:rPr lang="en-US" i="1" dirty="0"/>
              <a:t>H/r</a:t>
            </a:r>
            <a:r>
              <a:rPr lang="en-US" dirty="0"/>
              <a:t>)/</a:t>
            </a:r>
            <a:r>
              <a:rPr lang="en-US" dirty="0" err="1" smtClean="0"/>
              <a:t>d</a:t>
            </a:r>
            <a:r>
              <a:rPr lang="en-US" i="1" dirty="0" err="1" smtClean="0"/>
              <a:t>r</a:t>
            </a:r>
            <a:r>
              <a:rPr lang="en-US" i="1" dirty="0" smtClean="0"/>
              <a:t> </a:t>
            </a:r>
            <a:r>
              <a:rPr lang="el-GR" dirty="0" smtClean="0">
                <a:latin typeface="Calibri"/>
              </a:rPr>
              <a:t>δ</a:t>
            </a:r>
            <a:r>
              <a:rPr lang="en-US" i="1" dirty="0" smtClean="0">
                <a:latin typeface="Calibri"/>
              </a:rPr>
              <a:t>r</a:t>
            </a:r>
            <a:endParaRPr lang="en-US" i="1" dirty="0" smtClean="0"/>
          </a:p>
          <a:p>
            <a:endParaRPr lang="en-US" i="1" dirty="0" smtClean="0"/>
          </a:p>
          <a:p>
            <a:r>
              <a:rPr lang="en-US" dirty="0" smtClean="0"/>
              <a:t>Cooling:</a:t>
            </a:r>
            <a:r>
              <a:rPr lang="en-US" i="1" dirty="0" smtClean="0"/>
              <a:t> </a:t>
            </a:r>
            <a:r>
              <a:rPr lang="en-US" dirty="0" smtClean="0"/>
              <a:t> 2 x 2</a:t>
            </a:r>
            <a:r>
              <a:rPr lang="el-GR" i="1" dirty="0" smtClean="0">
                <a:latin typeface="Calibri"/>
              </a:rPr>
              <a:t>π</a:t>
            </a:r>
            <a:r>
              <a:rPr lang="en-US" i="1" dirty="0" smtClean="0">
                <a:latin typeface="Calibri"/>
              </a:rPr>
              <a:t>r</a:t>
            </a:r>
            <a:r>
              <a:rPr lang="en-US" dirty="0" smtClean="0">
                <a:latin typeface="Calibri"/>
              </a:rPr>
              <a:t> x </a:t>
            </a:r>
            <a:r>
              <a:rPr lang="el-GR" dirty="0"/>
              <a:t>δ</a:t>
            </a:r>
            <a:r>
              <a:rPr lang="en-US" i="1" dirty="0"/>
              <a:t>r </a:t>
            </a:r>
            <a:r>
              <a:rPr lang="en-US" dirty="0" smtClean="0"/>
              <a:t>x</a:t>
            </a:r>
            <a:r>
              <a:rPr lang="en-US" i="1" dirty="0" smtClean="0"/>
              <a:t> </a:t>
            </a:r>
            <a:r>
              <a:rPr lang="el-GR" i="1" dirty="0" smtClean="0">
                <a:latin typeface="Calibri"/>
              </a:rPr>
              <a:t>σ</a:t>
            </a:r>
            <a:r>
              <a:rPr lang="en-US" i="1" dirty="0" smtClean="0">
                <a:latin typeface="Calibri"/>
              </a:rPr>
              <a:t> T</a:t>
            </a:r>
            <a:r>
              <a:rPr lang="en-US" baseline="30000" dirty="0" smtClean="0">
                <a:latin typeface="Calibri"/>
              </a:rPr>
              <a:t>4 </a:t>
            </a:r>
            <a:r>
              <a:rPr lang="en-US" dirty="0" smtClean="0">
                <a:latin typeface="Calibri"/>
              </a:rPr>
              <a:t>(black body)</a:t>
            </a:r>
          </a:p>
          <a:p>
            <a:endParaRPr lang="en-US" dirty="0">
              <a:latin typeface="Calibri"/>
            </a:endParaRPr>
          </a:p>
          <a:p>
            <a:r>
              <a:rPr lang="en-US" dirty="0" smtClean="0">
                <a:latin typeface="Calibri"/>
              </a:rPr>
              <a:t>Remember: </a:t>
            </a:r>
            <a:r>
              <a:rPr lang="en-US" i="1" dirty="0"/>
              <a:t>H</a:t>
            </a:r>
            <a:r>
              <a:rPr lang="en-US" dirty="0"/>
              <a:t>=(</a:t>
            </a:r>
            <a:r>
              <a:rPr lang="en-US" i="1" dirty="0"/>
              <a:t>R/</a:t>
            </a:r>
            <a:r>
              <a:rPr lang="el-GR" i="1" dirty="0"/>
              <a:t>μ</a:t>
            </a:r>
            <a:r>
              <a:rPr lang="en-US" i="1" dirty="0"/>
              <a:t> T r</a:t>
            </a:r>
            <a:r>
              <a:rPr lang="en-US" baseline="30000" dirty="0"/>
              <a:t>3</a:t>
            </a:r>
            <a:r>
              <a:rPr lang="en-US" dirty="0"/>
              <a:t>)</a:t>
            </a:r>
            <a:r>
              <a:rPr lang="en-US" baseline="30000" dirty="0"/>
              <a:t>1/2 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Solution of Heating=Cooling:   </a:t>
            </a:r>
            <a:r>
              <a:rPr lang="en-US" i="1" dirty="0" smtClean="0"/>
              <a:t>H</a:t>
            </a:r>
            <a:r>
              <a:rPr lang="en-US" dirty="0" smtClean="0"/>
              <a:t>/</a:t>
            </a:r>
            <a:r>
              <a:rPr lang="en-US" i="1" dirty="0" smtClean="0"/>
              <a:t>r</a:t>
            </a:r>
            <a:r>
              <a:rPr lang="en-US" dirty="0" smtClean="0"/>
              <a:t> = </a:t>
            </a:r>
            <a:r>
              <a:rPr lang="en-US" i="1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i="1" dirty="0" smtClean="0"/>
              <a:t>r</a:t>
            </a:r>
            <a:r>
              <a:rPr lang="en-US" baseline="30000" dirty="0" smtClean="0"/>
              <a:t>2/7  </a:t>
            </a:r>
            <a:r>
              <a:rPr lang="en-US" dirty="0" smtClean="0"/>
              <a:t> (flared disk)</a:t>
            </a:r>
            <a:endParaRPr lang="en-US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07504" y="9087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Stellar irradiation: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75856" y="26064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H(r)?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88" y="2303196"/>
            <a:ext cx="40011" cy="3715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23528" y="3573016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Viscous Heating :</a:t>
            </a:r>
            <a:endParaRPr lang="en-US" i="1" dirty="0" smtClean="0"/>
          </a:p>
          <a:p>
            <a:endParaRPr lang="en-US" i="1" dirty="0" smtClean="0"/>
          </a:p>
          <a:p>
            <a:r>
              <a:rPr lang="en-US" dirty="0" smtClean="0"/>
              <a:t>Cooling:</a:t>
            </a:r>
            <a:r>
              <a:rPr lang="en-US" i="1" dirty="0" smtClean="0"/>
              <a:t> </a:t>
            </a:r>
            <a:r>
              <a:rPr lang="en-US" dirty="0" smtClean="0"/>
              <a:t> 2 x 2</a:t>
            </a:r>
            <a:r>
              <a:rPr lang="el-GR" i="1" dirty="0" smtClean="0">
                <a:latin typeface="Calibri"/>
              </a:rPr>
              <a:t>π</a:t>
            </a:r>
            <a:r>
              <a:rPr lang="en-US" i="1" dirty="0" smtClean="0">
                <a:latin typeface="Calibri"/>
              </a:rPr>
              <a:t>r</a:t>
            </a:r>
            <a:r>
              <a:rPr lang="en-US" dirty="0" smtClean="0">
                <a:latin typeface="Calibri"/>
              </a:rPr>
              <a:t> x </a:t>
            </a:r>
            <a:r>
              <a:rPr lang="el-GR" dirty="0"/>
              <a:t>δ</a:t>
            </a:r>
            <a:r>
              <a:rPr lang="en-US" i="1" dirty="0"/>
              <a:t>r </a:t>
            </a:r>
            <a:r>
              <a:rPr lang="en-US" dirty="0" smtClean="0"/>
              <a:t>x</a:t>
            </a:r>
            <a:r>
              <a:rPr lang="en-US" i="1" dirty="0" smtClean="0"/>
              <a:t> </a:t>
            </a:r>
            <a:r>
              <a:rPr lang="el-GR" i="1" dirty="0" smtClean="0">
                <a:latin typeface="Calibri"/>
              </a:rPr>
              <a:t>σ</a:t>
            </a:r>
            <a:r>
              <a:rPr lang="en-US" i="1" dirty="0" smtClean="0">
                <a:latin typeface="Calibri"/>
              </a:rPr>
              <a:t> T</a:t>
            </a:r>
            <a:r>
              <a:rPr lang="en-US" baseline="30000" dirty="0" smtClean="0">
                <a:latin typeface="Calibri"/>
              </a:rPr>
              <a:t>4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/</a:t>
            </a:r>
            <a:r>
              <a:rPr lang="el-GR" dirty="0" smtClean="0">
                <a:solidFill>
                  <a:srgbClr val="FF0000"/>
                </a:solidFill>
                <a:latin typeface="Calibri"/>
              </a:rPr>
              <a:t>κΣ</a:t>
            </a:r>
            <a:endParaRPr lang="en-US" dirty="0" smtClean="0">
              <a:solidFill>
                <a:srgbClr val="FF0000"/>
              </a:solidFill>
              <a:latin typeface="Calibri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  <a:p>
            <a:r>
              <a:rPr lang="en-US" dirty="0" smtClean="0">
                <a:latin typeface="Calibri"/>
              </a:rPr>
              <a:t>Remember: </a:t>
            </a:r>
            <a:r>
              <a:rPr lang="en-US" i="1" dirty="0"/>
              <a:t>H</a:t>
            </a:r>
            <a:r>
              <a:rPr lang="en-US" dirty="0"/>
              <a:t>=(</a:t>
            </a:r>
            <a:r>
              <a:rPr lang="en-US" i="1" dirty="0"/>
              <a:t>R/</a:t>
            </a:r>
            <a:r>
              <a:rPr lang="el-GR" i="1" dirty="0"/>
              <a:t>μ</a:t>
            </a:r>
            <a:r>
              <a:rPr lang="en-US" i="1" dirty="0"/>
              <a:t> T r</a:t>
            </a:r>
            <a:r>
              <a:rPr lang="en-US" baseline="30000" dirty="0"/>
              <a:t>3</a:t>
            </a:r>
            <a:r>
              <a:rPr lang="en-US" dirty="0"/>
              <a:t>)</a:t>
            </a:r>
            <a:r>
              <a:rPr lang="en-US" baseline="30000" dirty="0"/>
              <a:t>1/2 </a:t>
            </a:r>
            <a:r>
              <a:rPr lang="en-US" dirty="0" smtClean="0"/>
              <a:t>;  </a:t>
            </a:r>
            <a:r>
              <a:rPr lang="el-GR" dirty="0" smtClean="0">
                <a:latin typeface="Calibri"/>
              </a:rPr>
              <a:t>νΣ</a:t>
            </a:r>
            <a:r>
              <a:rPr lang="en-US" dirty="0" smtClean="0">
                <a:latin typeface="Calibri"/>
              </a:rPr>
              <a:t>=Const.</a:t>
            </a:r>
            <a:endParaRPr lang="en-US" dirty="0" smtClean="0"/>
          </a:p>
          <a:p>
            <a:endParaRPr lang="en-US" baseline="30000" dirty="0"/>
          </a:p>
          <a:p>
            <a:r>
              <a:rPr lang="en-US" dirty="0" smtClean="0"/>
              <a:t>Solution of Heating=Cooling:   </a:t>
            </a:r>
            <a:r>
              <a:rPr lang="en-US" i="1" dirty="0" smtClean="0"/>
              <a:t>H</a:t>
            </a:r>
            <a:r>
              <a:rPr lang="en-US" dirty="0" smtClean="0"/>
              <a:t>/</a:t>
            </a:r>
            <a:r>
              <a:rPr lang="en-US" i="1" dirty="0" smtClean="0"/>
              <a:t>r</a:t>
            </a:r>
            <a:r>
              <a:rPr lang="en-US" dirty="0" smtClean="0"/>
              <a:t> = </a:t>
            </a:r>
            <a:r>
              <a:rPr lang="en-US" i="1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r/</a:t>
            </a:r>
            <a:r>
              <a:rPr lang="el-GR" dirty="0"/>
              <a:t>ν</a:t>
            </a:r>
            <a:r>
              <a:rPr lang="en-US" dirty="0" smtClean="0"/>
              <a:t>)</a:t>
            </a:r>
            <a:r>
              <a:rPr lang="en-US" baseline="30000" dirty="0" smtClean="0"/>
              <a:t>1/8</a:t>
            </a:r>
            <a:r>
              <a:rPr lang="en-US" dirty="0" smtClean="0"/>
              <a:t> </a:t>
            </a:r>
            <a:r>
              <a:rPr lang="en-US" dirty="0" smtClean="0"/>
              <a:t>= h</a:t>
            </a:r>
            <a:r>
              <a:rPr lang="en-US" baseline="-25000" dirty="0" smtClean="0"/>
              <a:t>0</a:t>
            </a:r>
            <a:r>
              <a:rPr lang="en-US" dirty="0" smtClean="0"/>
              <a:t> r</a:t>
            </a:r>
            <a:r>
              <a:rPr lang="en-US" baseline="30000" dirty="0" smtClean="0"/>
              <a:t>1/20  </a:t>
            </a:r>
            <a:r>
              <a:rPr lang="en-US" dirty="0" smtClean="0"/>
              <a:t>(for </a:t>
            </a:r>
            <a:r>
              <a:rPr lang="el-GR" i="1" dirty="0" smtClean="0">
                <a:latin typeface="Calibri"/>
              </a:rPr>
              <a:t>ν</a:t>
            </a:r>
            <a:r>
              <a:rPr lang="en-US" dirty="0" smtClean="0">
                <a:latin typeface="Calibri"/>
              </a:rPr>
              <a:t>~ </a:t>
            </a:r>
            <a:r>
              <a:rPr lang="el-GR" dirty="0" smtClean="0">
                <a:latin typeface="Calibri"/>
              </a:rPr>
              <a:t>α</a:t>
            </a:r>
            <a:r>
              <a:rPr lang="en-US" i="1" dirty="0" smtClean="0">
                <a:latin typeface="Calibri"/>
              </a:rPr>
              <a:t>H</a:t>
            </a:r>
            <a:r>
              <a:rPr lang="en-US" baseline="30000" dirty="0" smtClean="0">
                <a:latin typeface="Calibri"/>
              </a:rPr>
              <a:t>2</a:t>
            </a:r>
            <a:r>
              <a:rPr lang="el-GR" i="1" dirty="0" smtClean="0">
                <a:latin typeface="Calibri"/>
              </a:rPr>
              <a:t>Ω</a:t>
            </a:r>
            <a:r>
              <a:rPr lang="en-US" i="1" dirty="0"/>
              <a:t> </a:t>
            </a:r>
            <a:r>
              <a:rPr lang="en-US" i="1" dirty="0" smtClean="0"/>
              <a:t>– </a:t>
            </a:r>
            <a:r>
              <a:rPr lang="en-US" sz="1400" dirty="0" err="1" smtClean="0"/>
              <a:t>Shakura</a:t>
            </a:r>
            <a:r>
              <a:rPr lang="en-US" sz="1400" dirty="0" smtClean="0"/>
              <a:t> &amp; </a:t>
            </a:r>
            <a:r>
              <a:rPr lang="en-US" sz="1400" dirty="0" err="1" smtClean="0"/>
              <a:t>Sunyaev</a:t>
            </a:r>
            <a:r>
              <a:rPr lang="en-US" sz="1400" dirty="0" smtClean="0"/>
              <a:t>, 1973</a:t>
            </a:r>
            <a:r>
              <a:rPr lang="en-US" dirty="0" smtClean="0">
                <a:latin typeface="Calibri"/>
              </a:rPr>
              <a:t>)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07504" y="9087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Viscous heating: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181108" y="1605749"/>
            <a:ext cx="1440160" cy="1440160"/>
            <a:chOff x="1922482" y="2435666"/>
            <a:chExt cx="1440160" cy="1440160"/>
          </a:xfrm>
        </p:grpSpPr>
        <p:sp>
          <p:nvSpPr>
            <p:cNvPr id="13" name="Ellipse 12"/>
            <p:cNvSpPr/>
            <p:nvPr/>
          </p:nvSpPr>
          <p:spPr>
            <a:xfrm>
              <a:off x="2276128" y="2789312"/>
              <a:ext cx="720080" cy="72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13"/>
            <p:cNvSpPr/>
            <p:nvPr/>
          </p:nvSpPr>
          <p:spPr>
            <a:xfrm>
              <a:off x="2029018" y="2551080"/>
              <a:ext cx="1209734" cy="120973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922482" y="2435666"/>
              <a:ext cx="1440160" cy="14401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èche courbée vers la droite 17"/>
            <p:cNvSpPr/>
            <p:nvPr/>
          </p:nvSpPr>
          <p:spPr>
            <a:xfrm rot="10800000">
              <a:off x="2651583" y="2681296"/>
              <a:ext cx="389014" cy="93610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lèche courbée vers la droite 18"/>
            <p:cNvSpPr/>
            <p:nvPr/>
          </p:nvSpPr>
          <p:spPr>
            <a:xfrm rot="10800000">
              <a:off x="3241821" y="2891396"/>
              <a:ext cx="76946" cy="50405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Flèche courbée vers la droite 19"/>
          <p:cNvSpPr/>
          <p:nvPr/>
        </p:nvSpPr>
        <p:spPr>
          <a:xfrm rot="10800000">
            <a:off x="2274916" y="1969859"/>
            <a:ext cx="120229" cy="7200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23" y="3418154"/>
            <a:ext cx="1928130" cy="640170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3001788" y="1495875"/>
            <a:ext cx="5858740" cy="2291611"/>
            <a:chOff x="3001788" y="1495875"/>
            <a:chExt cx="5858740" cy="2291611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1719582"/>
              <a:ext cx="5296640" cy="1571844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8244408" y="341815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001788" y="1605749"/>
              <a:ext cx="56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H/r</a:t>
              </a:r>
              <a:endParaRPr lang="en-US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980208" y="1495875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Irradiation dominated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707904" y="1528213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92D050"/>
                  </a:solidFill>
                </a:rPr>
                <a:t>Viscous heating dominated</a:t>
              </a:r>
              <a:endParaRPr lang="en-US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65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565018" cy="60663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070568"/>
            <a:ext cx="4001058" cy="3658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62068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pacity is not constant!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" y="1268761"/>
            <a:ext cx="4227742" cy="28523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412113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Bell and Lin (1994)</a:t>
            </a:r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7444388" y="6501759"/>
            <a:ext cx="312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Bitsch</a:t>
            </a:r>
            <a:r>
              <a:rPr lang="en-US" sz="1600" dirty="0" smtClean="0"/>
              <a:t> et al., 2014</a:t>
            </a:r>
            <a:endParaRPr lang="en-US" sz="16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5148064" y="260648"/>
            <a:ext cx="3600400" cy="25202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740352" y="254105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1/r line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80112" y="153385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1/r</a:t>
            </a:r>
            <a:r>
              <a:rPr lang="en-US" sz="1400" baseline="30000" dirty="0" smtClean="0">
                <a:solidFill>
                  <a:srgbClr val="FF0000"/>
                </a:solidFill>
              </a:rPr>
              <a:t>1/2</a:t>
            </a:r>
            <a:r>
              <a:rPr lang="en-US" sz="1400" dirty="0" smtClean="0">
                <a:solidFill>
                  <a:srgbClr val="FF0000"/>
                </a:solidFill>
              </a:rPr>
              <a:t> line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12211</TotalTime>
  <Words>986</Words>
  <Application>Microsoft Office PowerPoint</Application>
  <PresentationFormat>Affichage à l'écran (4:3)</PresentationFormat>
  <Paragraphs>175</Paragraphs>
  <Slides>31</Slides>
  <Notes>8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Proto-planetary disks and planetesimal accretion</vt:lpstr>
      <vt:lpstr>The proto-planetary disk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Aggregate-aggregate collisions: results</vt:lpstr>
      <vt:lpstr>Présentation PowerPoint</vt:lpstr>
      <vt:lpstr>Sunward dust fall</vt:lpstr>
      <vt:lpstr> Consider a turbulent disk. 10cm-1m particles are captured in pressure maxima (e.g. a vortex)</vt:lpstr>
      <vt:lpstr>Particles can generate turbulence themselves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formation des corps planetaires</dc:title>
  <dc:creator>Morby</dc:creator>
  <cp:lastModifiedBy>Morby</cp:lastModifiedBy>
  <cp:revision>81</cp:revision>
  <dcterms:created xsi:type="dcterms:W3CDTF">2012-11-14T11:30:14Z</dcterms:created>
  <dcterms:modified xsi:type="dcterms:W3CDTF">2016-08-02T12:29:10Z</dcterms:modified>
</cp:coreProperties>
</file>