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mov" ContentType="video/unknown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avi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4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5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6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7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8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19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8" r:id="rId2"/>
    <p:sldMasterId id="2147483744" r:id="rId3"/>
    <p:sldMasterId id="2147483792" r:id="rId4"/>
    <p:sldMasterId id="2147483804" r:id="rId5"/>
    <p:sldMasterId id="2147483817" r:id="rId6"/>
    <p:sldMasterId id="2147483830" r:id="rId7"/>
    <p:sldMasterId id="2147483843" r:id="rId8"/>
    <p:sldMasterId id="2147483880" r:id="rId9"/>
    <p:sldMasterId id="2147483966" r:id="rId10"/>
    <p:sldMasterId id="2147483991" r:id="rId11"/>
    <p:sldMasterId id="2147484016" r:id="rId12"/>
    <p:sldMasterId id="2147484028" r:id="rId13"/>
    <p:sldMasterId id="2147484053" r:id="rId14"/>
    <p:sldMasterId id="2147484066" r:id="rId15"/>
    <p:sldMasterId id="2147484090" r:id="rId16"/>
    <p:sldMasterId id="2147484116" r:id="rId17"/>
    <p:sldMasterId id="2147484128" r:id="rId18"/>
    <p:sldMasterId id="2147484140" r:id="rId19"/>
    <p:sldMasterId id="2147484153" r:id="rId20"/>
  </p:sldMasterIdLst>
  <p:notesMasterIdLst>
    <p:notesMasterId r:id="rId96"/>
  </p:notesMasterIdLst>
  <p:sldIdLst>
    <p:sldId id="468" r:id="rId21"/>
    <p:sldId id="435" r:id="rId22"/>
    <p:sldId id="459" r:id="rId23"/>
    <p:sldId id="442" r:id="rId24"/>
    <p:sldId id="439" r:id="rId25"/>
    <p:sldId id="446" r:id="rId26"/>
    <p:sldId id="447" r:id="rId27"/>
    <p:sldId id="448" r:id="rId28"/>
    <p:sldId id="440" r:id="rId29"/>
    <p:sldId id="441" r:id="rId30"/>
    <p:sldId id="511" r:id="rId31"/>
    <p:sldId id="512" r:id="rId32"/>
    <p:sldId id="513" r:id="rId33"/>
    <p:sldId id="514" r:id="rId34"/>
    <p:sldId id="515" r:id="rId35"/>
    <p:sldId id="516" r:id="rId36"/>
    <p:sldId id="518" r:id="rId37"/>
    <p:sldId id="519" r:id="rId38"/>
    <p:sldId id="453" r:id="rId39"/>
    <p:sldId id="450" r:id="rId40"/>
    <p:sldId id="456" r:id="rId41"/>
    <p:sldId id="457" r:id="rId42"/>
    <p:sldId id="434" r:id="rId43"/>
    <p:sldId id="346" r:id="rId44"/>
    <p:sldId id="263" r:id="rId45"/>
    <p:sldId id="264" r:id="rId46"/>
    <p:sldId id="279" r:id="rId47"/>
    <p:sldId id="393" r:id="rId48"/>
    <p:sldId id="398" r:id="rId49"/>
    <p:sldId id="399" r:id="rId50"/>
    <p:sldId id="406" r:id="rId51"/>
    <p:sldId id="470" r:id="rId52"/>
    <p:sldId id="471" r:id="rId53"/>
    <p:sldId id="475" r:id="rId54"/>
    <p:sldId id="476" r:id="rId55"/>
    <p:sldId id="482" r:id="rId56"/>
    <p:sldId id="479" r:id="rId57"/>
    <p:sldId id="480" r:id="rId58"/>
    <p:sldId id="481" r:id="rId59"/>
    <p:sldId id="423" r:id="rId60"/>
    <p:sldId id="347" r:id="rId61"/>
    <p:sldId id="348" r:id="rId62"/>
    <p:sldId id="349" r:id="rId63"/>
    <p:sldId id="350" r:id="rId64"/>
    <p:sldId id="351" r:id="rId65"/>
    <p:sldId id="353" r:id="rId66"/>
    <p:sldId id="374" r:id="rId67"/>
    <p:sldId id="522" r:id="rId68"/>
    <p:sldId id="460" r:id="rId69"/>
    <p:sldId id="463" r:id="rId70"/>
    <p:sldId id="483" r:id="rId71"/>
    <p:sldId id="484" r:id="rId72"/>
    <p:sldId id="485" r:id="rId73"/>
    <p:sldId id="486" r:id="rId74"/>
    <p:sldId id="487" r:id="rId75"/>
    <p:sldId id="488" r:id="rId76"/>
    <p:sldId id="489" r:id="rId77"/>
    <p:sldId id="490" r:id="rId78"/>
    <p:sldId id="491" r:id="rId79"/>
    <p:sldId id="493" r:id="rId80"/>
    <p:sldId id="494" r:id="rId81"/>
    <p:sldId id="495" r:id="rId82"/>
    <p:sldId id="497" r:id="rId83"/>
    <p:sldId id="498" r:id="rId84"/>
    <p:sldId id="499" r:id="rId85"/>
    <p:sldId id="500" r:id="rId86"/>
    <p:sldId id="501" r:id="rId87"/>
    <p:sldId id="502" r:id="rId88"/>
    <p:sldId id="503" r:id="rId89"/>
    <p:sldId id="505" r:id="rId90"/>
    <p:sldId id="506" r:id="rId91"/>
    <p:sldId id="507" r:id="rId92"/>
    <p:sldId id="524" r:id="rId93"/>
    <p:sldId id="510" r:id="rId94"/>
    <p:sldId id="523" r:id="rId95"/>
  </p:sldIdLst>
  <p:sldSz cx="9144000" cy="6858000" type="screen4x3"/>
  <p:notesSz cx="6858000" cy="9144000"/>
  <p:defaultTextStyle>
    <a:defPPr>
      <a:defRPr lang="da-DK"/>
    </a:defPPr>
    <a:lvl1pPr marL="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58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63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392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2" d="100"/>
        <a:sy n="62" d="100"/>
      </p:scale>
      <p:origin x="0" y="39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76" Type="http://schemas.openxmlformats.org/officeDocument/2006/relationships/slide" Target="slides/slide56.xml"/><Relationship Id="rId84" Type="http://schemas.openxmlformats.org/officeDocument/2006/relationships/slide" Target="slides/slide64.xml"/><Relationship Id="rId89" Type="http://schemas.openxmlformats.org/officeDocument/2006/relationships/slide" Target="slides/slide69.xml"/><Relationship Id="rId97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92" Type="http://schemas.openxmlformats.org/officeDocument/2006/relationships/slide" Target="slides/slide72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9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66" Type="http://schemas.openxmlformats.org/officeDocument/2006/relationships/slide" Target="slides/slide46.xml"/><Relationship Id="rId74" Type="http://schemas.openxmlformats.org/officeDocument/2006/relationships/slide" Target="slides/slide54.xml"/><Relationship Id="rId79" Type="http://schemas.openxmlformats.org/officeDocument/2006/relationships/slide" Target="slides/slide59.xml"/><Relationship Id="rId87" Type="http://schemas.openxmlformats.org/officeDocument/2006/relationships/slide" Target="slides/slide67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1.xml"/><Relationship Id="rId82" Type="http://schemas.openxmlformats.org/officeDocument/2006/relationships/slide" Target="slides/slide62.xml"/><Relationship Id="rId90" Type="http://schemas.openxmlformats.org/officeDocument/2006/relationships/slide" Target="slides/slide70.xml"/><Relationship Id="rId95" Type="http://schemas.openxmlformats.org/officeDocument/2006/relationships/slide" Target="slides/slide75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77" Type="http://schemas.openxmlformats.org/officeDocument/2006/relationships/slide" Target="slides/slide57.xml"/><Relationship Id="rId100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80" Type="http://schemas.openxmlformats.org/officeDocument/2006/relationships/slide" Target="slides/slide60.xml"/><Relationship Id="rId85" Type="http://schemas.openxmlformats.org/officeDocument/2006/relationships/slide" Target="slides/slide65.xml"/><Relationship Id="rId93" Type="http://schemas.openxmlformats.org/officeDocument/2006/relationships/slide" Target="slides/slide73.xml"/><Relationship Id="rId9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slide" Target="slides/slide4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slide" Target="slides/slide50.xml"/><Relationship Id="rId75" Type="http://schemas.openxmlformats.org/officeDocument/2006/relationships/slide" Target="slides/slide55.xml"/><Relationship Id="rId83" Type="http://schemas.openxmlformats.org/officeDocument/2006/relationships/slide" Target="slides/slide63.xml"/><Relationship Id="rId88" Type="http://schemas.openxmlformats.org/officeDocument/2006/relationships/slide" Target="slides/slide68.xml"/><Relationship Id="rId91" Type="http://schemas.openxmlformats.org/officeDocument/2006/relationships/slide" Target="slides/slide71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slide" Target="slides/slide53.xml"/><Relationship Id="rId78" Type="http://schemas.openxmlformats.org/officeDocument/2006/relationships/slide" Target="slides/slide58.xml"/><Relationship Id="rId81" Type="http://schemas.openxmlformats.org/officeDocument/2006/relationships/slide" Target="slides/slide61.xml"/><Relationship Id="rId86" Type="http://schemas.openxmlformats.org/officeDocument/2006/relationships/slide" Target="slides/slide66.xml"/><Relationship Id="rId94" Type="http://schemas.openxmlformats.org/officeDocument/2006/relationships/slide" Target="slides/slide74.xml"/><Relationship Id="rId9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3C369-5EE5-4694-A7D6-170D825E6909}" type="datetimeFigureOut">
              <a:rPr lang="da-DK" smtClean="0"/>
              <a:t>07-08-2012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A9FA28-5DE9-4CDE-BCED-8C5D28A1FE26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40833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5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6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D3B311-2DAE-4116-96E0-6A2643235A52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9815CC-FF94-41A3-8838-C6ED99A868C6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6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6F40EA-BD8B-4DF5-AB17-125A3B075AF8}" type="slidenum">
              <a:rPr lang="en-US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4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1ABFBE-3E14-4223-8994-318CD5DA3642}" type="slidenum">
              <a:rPr lang="en-US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9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F54DCB6-2826-47A0-B445-C233328DDBA2}" type="slidenum">
              <a:rPr lang="en-US">
                <a:solidFill>
                  <a:srgbClr val="000000"/>
                </a:solidFill>
              </a:rPr>
              <a:pPr/>
              <a:t>46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  <a:noFill/>
        </p:spPr>
        <p:txBody>
          <a:bodyPr/>
          <a:lstStyle/>
          <a:p>
            <a:endParaRPr lang="da-DK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1044DD7-CEC9-41B3-9E81-1AAFAFE2803E}" type="slidenum">
              <a:rPr lang="en-US">
                <a:solidFill>
                  <a:srgbClr val="000000"/>
                </a:solidFill>
              </a:rPr>
              <a:pPr/>
              <a:t>47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a-DK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58E3664-020D-4066-8AAE-490951876010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54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4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a-DK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93673B1-E769-411E-B81D-629A07AF9391}" type="slidenum">
              <a:rPr lang="en-US" smtClean="0">
                <a:solidFill>
                  <a:srgbClr val="000000"/>
                </a:solidFill>
              </a:rPr>
              <a:pPr/>
              <a:t>52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57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7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  <a:noFill/>
        </p:spPr>
        <p:txBody>
          <a:bodyPr/>
          <a:lstStyle/>
          <a:p>
            <a:endParaRPr lang="da-DK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E5D2B4B6-C780-4E27-881F-072510DD6AB7}" type="slidenum">
              <a:rPr lang="en-US" smtClean="0">
                <a:solidFill>
                  <a:srgbClr val="000000"/>
                </a:solidFill>
              </a:rPr>
              <a:pPr/>
              <a:t>60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61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14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a-DK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E770A9F-94DF-4656-B71B-FD594D358911}" type="slidenum">
              <a:rPr lang="en-US" smtClean="0">
                <a:solidFill>
                  <a:srgbClr val="000000"/>
                </a:solidFill>
              </a:rPr>
              <a:pPr/>
              <a:t>62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62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2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a-DK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58E3664-020D-4066-8AAE-490951876010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54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4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a-DK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D1969E-CA0C-42CC-B219-FC75CFA812AF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8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9FA28-5DE9-4CDE-BCED-8C5D28A1FE26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93457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27E333-6B1E-4D67-B361-D99073166226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89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9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27E333-6B1E-4D67-B361-D99073166226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89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9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2841F6-C530-494F-8B32-B8DA4D99E5FC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2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85FDB5-6F26-4EB6-B37D-4DC7E1D1BAB8}" type="slidenum">
              <a:rPr lang="en-US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9FA28-5DE9-4CDE-BCED-8C5D28A1FE26}" type="slidenum">
              <a:rPr lang="da-DK" smtClean="0"/>
              <a:t>40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93457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D27F1-4D35-42F6-9EB7-8A7EC55E8192}" type="datetimeFigureOut">
              <a:rPr lang="da-DK" smtClean="0"/>
              <a:t>07-08-2012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4C33-5ED3-4C12-8104-DF3173D7D73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79149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D27F1-4D35-42F6-9EB7-8A7EC55E8192}" type="datetimeFigureOut">
              <a:rPr lang="da-DK" smtClean="0"/>
              <a:t>07-08-2012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4C33-5ED3-4C12-8104-DF3173D7D73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2304988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CDB31-0532-43B1-83BC-4C12022158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68900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da-DK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F996C1-AD83-4BC3-A53B-97F97B3250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75057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AE82D-DE7B-480D-B1E4-6FB5D9C5CE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1943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7C1B5-752F-429F-968D-C69D7F7437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46860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B1CB07-432B-4095-9D50-F3CBC839C05A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6670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70A837-7262-4E7C-AEA1-FB91D693E317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91073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6F1370-C4E9-4E45-81BE-1CE8A8C38EE0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57446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836BCF-B4DE-40C4-AC64-71B730D15B30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06089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2E115F-4519-41E1-9A57-3104B640BE77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65325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77329E-990F-4908-82DB-FB5292C4F6A1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01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D27F1-4D35-42F6-9EB7-8A7EC55E8192}" type="datetimeFigureOut">
              <a:rPr lang="da-DK" smtClean="0"/>
              <a:t>07-08-2012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4C33-5ED3-4C12-8104-DF3173D7D73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9766746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D74D1D-C5A7-481C-B837-011E71BA7A10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30264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F6F4F6-577E-4028-9327-60E4EF864803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51337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F93483-511C-4AC5-B39A-17D59000792D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38680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2FEACF-744F-449E-9EF8-DF90C187AD66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7356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81B336-2458-4D85-A813-6288643514BE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54524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17F8ED1-A1CC-451C-9493-B47FEB05E8CF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03206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6E7FE-0891-4EDB-A164-323F018B9B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51916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CE156-035F-4EAA-A415-5DB353911E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25989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9091A-10BA-4770-94B0-F6039505F9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63914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773E7-F4B7-41EB-8BA7-0DD1CF3899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67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417689-5A87-40AA-8F44-5E2964D6BA33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3673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31328-5436-4DAF-B0B6-B5DF7E1E73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91354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E8C2C-64B1-4C5E-9FF9-73E6E35599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54090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D3174-8AF8-4C75-897A-56392388AC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3775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3EF77A-92B9-47F3-AB24-A628A34AF1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5914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da-DK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BD0EA-C896-4DFF-990A-B548923B94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73798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F2F1D-A5AB-46DA-AA65-474D917E1D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34671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AD186-5527-4CFE-A071-9A6D24F9E3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58771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737D8D-55F4-41EE-AD9F-F29BC53928F8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26537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E0CA11-415D-48BB-BC7F-9B85653CADEF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01461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BC769E-2122-4CEE-8B09-1B2763284DEF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416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3856A5-B185-4993-A1E3-7688B211B65C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79471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B4A6AB-AB09-45EB-8A09-9B33880D7534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93495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F43B05-BD45-4D73-AC54-C043BB4AE69E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48254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4347DE-154C-472D-997E-F2EED61E20F0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6513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E9754B-173D-4E52-9FFD-F42F91E06C08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97189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3E6E85-F347-41F0-9B4D-E33661497604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771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30B3CA-DDFC-4E62-842C-DB3A811961E6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91824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26ACD3-8E8A-4AB2-8CD3-9AF462D1A62C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79008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7155F6-94FF-4085-937C-1459FE30A8E2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40307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9DD14-CA1C-4F84-99D4-4E10DA3F99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593946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62786-1676-4815-AE2B-EEE555AFCE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59566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7A1C7-B94D-417C-89CD-467D25BB4E18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3610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CC426-ADF6-4691-91DF-4E70662978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682772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40187" cy="5259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598613"/>
            <a:ext cx="4040188" cy="5259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1B8CCB-D87A-4C52-B61B-9399A03626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856708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AC6D6-C965-47AF-9453-96A67E824B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895545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E974BC-E21F-4FBF-A1BF-AD89261CBF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465297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84636C-8C82-43DC-8788-1BFD645A22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455242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594220-BEC1-4776-9735-C125CAF213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213810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da-DK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596055-D109-4555-ADA3-1BD9C40078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453165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C87D1-43B9-42A9-8992-5094D21A00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321606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989" y="92076"/>
            <a:ext cx="2057400" cy="67659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92076"/>
            <a:ext cx="6022975" cy="67659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FF5A0-9876-48FB-9E4A-5823971A81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6176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7EE8B-6D68-4B4D-A610-AC6BC41C85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626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3AF3B6-21B8-4F79-9954-17CDE29693D9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22907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E29A1-0089-4C7D-B5F4-4B9ADA78FE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98338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A2821-14AF-481C-A08D-5F54324208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18946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D79E4-5DB5-4ED1-A520-EF64E8CB95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44233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13566-E7F8-4444-AE52-628097B851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56575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5C8A38-7FE4-42DA-BEB5-A5D83510CD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69311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8387F-C66D-47E1-A96B-C363088548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7378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3DAFD9-4FEA-4E3C-A7CD-5E653AAF00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11984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da-DK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DC979-4BE4-415B-9A62-DE5F1E5281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05763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33FA9-8039-41E7-9271-5951C7C030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47511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48AD7-7FD9-422A-94A4-ED50FAADEA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110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BA1521-1580-4B0E-9B53-06672530D25F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17712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17443-68FF-428B-A98D-2FC91DBDDA3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76791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C8E8C4-D832-4497-8155-6E20E1B14D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54101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B2E35F-6427-473A-91CE-9C1DE1D7D37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74088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C7CD8-1A6E-4B6E-BB39-50EE52E45F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95698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935526-9CCD-4AB6-BCBC-2B021AD0E99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95754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9168D2-D7FB-41CB-A70F-87E8ACD318A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21741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C03973-23BF-40DB-9181-4E519F0BEC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84370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642A8F-0681-4A5F-B060-345C8D9E44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62718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0178FA-3C0D-4108-A548-B2B605A440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22252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E2B555-BF31-4A38-AF27-9FAB4EA12F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4129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96AB74-B643-48A3-8873-A0A8CF1932E2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72438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61CD05-D05A-4246-886C-E3D488898F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25076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675C9D-1BBF-4F24-A6E8-7F48D83E3D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50053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E3814DD-3966-44E9-AA7F-B5CB06D8B3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9602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3F90A83-D0F7-4029-9A00-3F47BF7E55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0717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9D0D881-3C74-4C12-8FD6-7163AB9E11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3471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2F8559B-2EEB-40FB-B06F-00969D7912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82871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A317406-3C90-434F-9B5C-7C598C1ED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6153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ECB563C-60F8-433E-BA5B-1CCE866C90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748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7311831-8F2E-4C32-94AB-BEC1106134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77494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57B93DC-B034-4D26-8A2A-5D0B0EEF04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2119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61E55C-8FAD-4086-8B85-453B1E0C8087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99594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da-DK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B045DFD-A2A9-4474-90D1-003E1738E3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77865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D619A66-CCA1-4135-A3C6-A5D4F2E0BD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03284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24E232B-77F2-49A1-A2A0-AFAB0676B9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51900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C854D35-78BB-45A7-8547-7B3D90F774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204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726" indent="0" algn="ctr">
              <a:buNone/>
              <a:defRPr/>
            </a:lvl2pPr>
            <a:lvl3pPr marL="829452" indent="0" algn="ctr">
              <a:buNone/>
              <a:defRPr/>
            </a:lvl3pPr>
            <a:lvl4pPr marL="1244178" indent="0" algn="ctr">
              <a:buNone/>
              <a:defRPr/>
            </a:lvl4pPr>
            <a:lvl5pPr marL="1658904" indent="0" algn="ctr">
              <a:buNone/>
              <a:defRPr/>
            </a:lvl5pPr>
            <a:lvl6pPr marL="2073631" indent="0" algn="ctr">
              <a:buNone/>
              <a:defRPr/>
            </a:lvl6pPr>
            <a:lvl7pPr marL="2488357" indent="0" algn="ctr">
              <a:buNone/>
              <a:defRPr/>
            </a:lvl7pPr>
            <a:lvl8pPr marL="2903083" indent="0" algn="ctr">
              <a:buNone/>
              <a:defRPr/>
            </a:lvl8pPr>
            <a:lvl9pPr marL="331780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24614A4-E43A-4B21-9B8F-89C791B50D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3106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59A3E6A-1532-4462-9F74-C2D75408D2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9141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63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726" indent="0">
              <a:buNone/>
              <a:defRPr sz="1600"/>
            </a:lvl2pPr>
            <a:lvl3pPr marL="829452" indent="0">
              <a:buNone/>
              <a:defRPr sz="1500"/>
            </a:lvl3pPr>
            <a:lvl4pPr marL="1244178" indent="0">
              <a:buNone/>
              <a:defRPr sz="1300"/>
            </a:lvl4pPr>
            <a:lvl5pPr marL="1658904" indent="0">
              <a:buNone/>
              <a:defRPr sz="1300"/>
            </a:lvl5pPr>
            <a:lvl6pPr marL="2073631" indent="0">
              <a:buNone/>
              <a:defRPr sz="1300"/>
            </a:lvl6pPr>
            <a:lvl7pPr marL="2488357" indent="0">
              <a:buNone/>
              <a:defRPr sz="1300"/>
            </a:lvl7pPr>
            <a:lvl8pPr marL="2903083" indent="0">
              <a:buNone/>
              <a:defRPr sz="1300"/>
            </a:lvl8pPr>
            <a:lvl9pPr marL="331780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B50CFB9-E688-4173-85CF-189230BA71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121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0" y="1604329"/>
            <a:ext cx="4043520" cy="452495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241" y="1604329"/>
            <a:ext cx="4044960" cy="452495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9FFDCB1-FA36-4F6F-B710-E6437873B2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034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1" y="275070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1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1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ACA5CAF-C10F-4AC5-A984-A378543640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99038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8B79A4C-5067-4148-9B8E-350B3A61C9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8339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9FF087-75DA-4552-8CF2-A8F397030994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0836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13BFFDD-F9C4-4C80-95BF-49466E59C2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81976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1" y="273629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391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8DAA7BF-5D9F-439D-9123-EB7FF603B5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4654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1" y="4800025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1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726" indent="0">
              <a:buNone/>
              <a:defRPr sz="2500"/>
            </a:lvl2pPr>
            <a:lvl3pPr marL="829452" indent="0">
              <a:buNone/>
              <a:defRPr sz="2200"/>
            </a:lvl3pPr>
            <a:lvl4pPr marL="1244178" indent="0">
              <a:buNone/>
              <a:defRPr sz="1800"/>
            </a:lvl4pPr>
            <a:lvl5pPr marL="1658904" indent="0">
              <a:buNone/>
              <a:defRPr sz="1800"/>
            </a:lvl5pPr>
            <a:lvl6pPr marL="2073631" indent="0">
              <a:buNone/>
              <a:defRPr sz="1800"/>
            </a:lvl6pPr>
            <a:lvl7pPr marL="2488357" indent="0">
              <a:buNone/>
              <a:defRPr sz="1800"/>
            </a:lvl7pPr>
            <a:lvl8pPr marL="2903083" indent="0">
              <a:buNone/>
              <a:defRPr sz="1800"/>
            </a:lvl8pPr>
            <a:lvl9pPr marL="3317809" indent="0">
              <a:buNone/>
              <a:defRPr sz="18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1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82FC591-ED5E-4EFC-8E82-D1DCBF81EE4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5318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6E21E64-C484-4F64-9A4A-14DC3242EE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05357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880" y="273629"/>
            <a:ext cx="2056320" cy="585565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481" y="273629"/>
            <a:ext cx="6032160" cy="585565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6C201ED-7EA3-4D6F-95A4-F3FE9FF063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56935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7FBE77F-845F-4AC7-85D9-A8BAB90254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45328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9028EAF-9AB0-4588-83C4-8FB34604C9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0310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BD89683-ACE5-4A18-860A-E602A6CADB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81306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25E1FA5-6208-4F76-9E23-934C9975AA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23515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4CF1F3B-AE2C-4EF1-A747-4A8BEE91AE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81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D27F1-4D35-42F6-9EB7-8A7EC55E8192}" type="datetimeFigureOut">
              <a:rPr lang="da-DK" smtClean="0"/>
              <a:t>07-08-2012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4C33-5ED3-4C12-8104-DF3173D7D73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319737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38F91-061A-45BE-8444-DDB9A8FF5BE6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41013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CB9DD2B-CA16-4285-9EA6-3C24D48904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4988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543C61A-82FF-47D7-811E-B02A6757D4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2145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AEF8EF8-7673-4203-98B1-36D63D6994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02700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3608ED8-7AA9-42B2-B87D-4AA662CF37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56308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8D9F671-110F-40F7-A825-BF37CC2F1A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11730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208BBF4-FA91-4041-9A22-5C10D7446A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53872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D35D522-6EE7-44D9-8234-C33202275C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73169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52690C9-0B2E-43A5-973A-A26A306A65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78626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2FB44A8-4FB6-49B1-9D6F-0F7EF24F89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02179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C667C56-D028-48E5-88CF-4BE7691028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7369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B8C859-FB7C-4655-AD30-093484DF904C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32543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73FF645-1D57-42EF-8506-5034651404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8372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947D439-6FA9-4D89-B4A5-2D191DE2C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03529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1888EA9-6FBC-41F7-8C8D-4078F03A2B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14581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AC00B21-A140-431D-8423-270D051BB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7407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66AD79A-7ECF-421B-8D27-934429895D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1412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3AA8EF2-198A-410C-B4E5-7116E35968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44890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1D4B9D4-E30D-4A68-9E09-E6D6A97931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942665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7CD0981-C07F-4135-822C-B0743308AF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2277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31137E45-4AD1-4DB3-94A7-A43F076FEA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2562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37434933-C68D-49D5-B20B-6CE7BEE1A7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3022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3E35BD-48CE-41D4-8E79-2BBB58D28FE4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14265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E1A0236F-E389-4FB4-9DFE-C3B1C18AC8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58552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DBD48793-1EB8-47FC-AF5E-CFA7F263A6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82284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D206C8F3-5176-494F-AA38-E5836946E0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55482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72BFEEE0-89B0-430B-8FA2-040ADE5AFC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39528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C3BFAA28-279A-455B-A1EF-21DD57D2BE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5621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65D302DB-15EA-4FE6-85B6-E2E8A37985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79674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8E03934B-4E3A-497B-A213-F0765CE063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61798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A56BFFF6-590A-4C41-AF15-949D20FDB4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299960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264A53CF-9A5F-42F3-8528-4ED850D992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786473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E89830A7-35F2-4448-B11E-BB9363C04E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49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9926BF-343C-474D-B65E-A2E631C3B095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0772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40EB48-0062-45CC-B9D6-18E780389F31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0464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FA8D18-D9F9-4EBF-9B9E-7FA17CE2759D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2645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BE2E67-2FEC-4D55-AE95-1222D98C9A16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5663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3FF604-AE90-41F5-BE69-B4907CDD360F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9816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D97193-E171-41B1-878C-BCF63CB5363A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7545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29A65D-B4B2-499C-8FB8-AE82CB5778AE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331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D27F1-4D35-42F6-9EB7-8A7EC55E8192}" type="datetimeFigureOut">
              <a:rPr lang="da-DK" smtClean="0"/>
              <a:t>07-08-2012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4C33-5ED3-4C12-8104-DF3173D7D73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860591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2E69D0-66F6-4E5C-9372-8036F830222B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4100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384180-C3D0-4D73-BD67-982E4097F631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8169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32FB29-D3E9-43C7-A586-8209B8EBE743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8651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F1BFCD-FD33-4122-8018-DA4456A1D9F8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3172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52776-C573-47D3-A107-E5365586CC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3213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16FCA-CA7F-4A54-A053-4316EB8CCC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0625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23F05-B0F9-4B2D-8048-007F37BA98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1892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986DB-D7FC-4DAC-A6BA-BDF263320D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7764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7E03B-ADC4-495A-BBAD-14983208AF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7513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D5C0C1-855E-429A-9821-E15AD758D7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559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D27F1-4D35-42F6-9EB7-8A7EC55E8192}" type="datetimeFigureOut">
              <a:rPr lang="da-DK" smtClean="0"/>
              <a:t>07-08-2012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4C33-5ED3-4C12-8104-DF3173D7D73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903479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4F276-EC5C-4E13-8CF7-38E9DA4F9C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5792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314B7-33AE-45A4-A12D-E16BBD7EA3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9490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da-DK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A2684A-D59C-40D3-8E91-7F5CCDC76C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4889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9BF4D-4F23-492A-8A7D-05C777F54B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0268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F801A-A240-450C-ACCC-B62328D23E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017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E4C2F-E315-4D94-B244-C666220CD6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53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F9D83-D3D3-4381-BD07-52ACE85B6A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6110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47D68-B20D-43CD-8142-1EA583019E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3349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D0D7C6-3AEE-44AF-B699-A488D0A9C6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7412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B4A6A-B9D8-40FE-8B12-4AE1F342C6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516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D27F1-4D35-42F6-9EB7-8A7EC55E8192}" type="datetimeFigureOut">
              <a:rPr lang="da-DK" smtClean="0"/>
              <a:t>07-08-2012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4C33-5ED3-4C12-8104-DF3173D7D73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167089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15414-3D96-4803-B56B-509F98B9EA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2871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FE564-9BDD-47A1-974B-F54D964DA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9122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BCF1E-7242-4487-9214-F425F98A2B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0070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da-DK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2D950-38A7-4327-A75E-08D8C0D620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2563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1B7E9-8661-4B1A-8624-E8AA37F11D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2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20464-A1D4-4F47-9C9B-A2F73BA2F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6106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BD330-3BDA-4571-A7ED-2DF32E47D2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3492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E78A0-EAF3-4E76-BD1B-C29E4B834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1546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692EC-503D-4F4D-9220-15244C80D9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444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22B715-AD23-473A-855F-4CE478B75B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505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D27F1-4D35-42F6-9EB7-8A7EC55E8192}" type="datetimeFigureOut">
              <a:rPr lang="da-DK" smtClean="0"/>
              <a:t>07-08-2012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4C33-5ED3-4C12-8104-DF3173D7D73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618955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1253C-51DD-40C6-8084-48C0A6783F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9385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A7D8B-A047-495A-BED6-1EEF38F833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390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196B8-B17C-42AB-8A1B-3B40C8168E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8207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4C64C-82CD-4D63-95B2-E0DBC1840F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071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D7752-6120-4DCB-9645-E592AD9B3E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056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da-DK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B00FE-F53B-4A4F-A719-7709F58068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749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BB770-6C60-4952-92C2-422CAEFB4D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8267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CFB86-72B9-4ED7-A2E6-15198C5830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3201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4910C3-7543-4BCF-9DA4-D0A5ABA95B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775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A23EB2-0557-445E-927A-68DF158CCDA8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429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D27F1-4D35-42F6-9EB7-8A7EC55E8192}" type="datetimeFigureOut">
              <a:rPr lang="da-DK" smtClean="0"/>
              <a:t>07-08-2012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4C33-5ED3-4C12-8104-DF3173D7D73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4583424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EC3204-BC6F-4081-9A49-9633CB98C54F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427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5E20F1-EF03-4FA3-80F6-5E8E0869B085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1360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CDFA3-DB0B-4C8E-AE55-0154C07E8451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1802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92B655-50E1-4041-8118-7DA66120C426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1179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A9C904-FFCD-4C28-AF64-91CC4E592266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1618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E08AD3-20F9-486A-BE87-CA41F5D1115F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3253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0909F4-4656-4AA6-B6A8-787B4BC90BDB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3278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F1D9DC-B27E-4733-9FC0-D88154356A54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343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2576F7-20E3-476A-A894-B3B3E24653AA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7366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6DE57F-983D-45FC-86B2-48422DB1A0DE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076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D27F1-4D35-42F6-9EB7-8A7EC55E8192}" type="datetimeFigureOut">
              <a:rPr lang="da-DK" smtClean="0"/>
              <a:t>07-08-2012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4C33-5ED3-4C12-8104-DF3173D7D73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039200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BF4AE5C-A21E-4D6A-817D-120C2D542754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2781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BC3EAB-8522-4D31-A245-70179D0D6A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0027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1841E6-9F94-453F-9609-69648C06537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3588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210A2E-4FD0-485E-BF25-E37E623717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4921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23F0E7-B00A-41B7-A361-8C62836D128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4830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2A603-1556-4EC3-8150-FA8C00C7B6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97793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9CEE6B-D240-422F-8353-79947D5708E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21137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56F43F-4445-4C64-A467-DCD859C664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08764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CCDD5A-4BE5-45D4-BA6B-59136136018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49290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904696-0B35-4A09-8918-81EE9BDC3B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743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D27F1-4D35-42F6-9EB7-8A7EC55E8192}" type="datetimeFigureOut">
              <a:rPr lang="da-DK" smtClean="0"/>
              <a:t>07-08-2012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4C33-5ED3-4C12-8104-DF3173D7D73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374282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DE102F-27CF-4A9B-89BB-B65A94B633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77200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64E1D1-ADD1-4D1A-BEE9-0BAAC51C9E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71402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567CE97-48E0-4DE2-A85D-54528265F4A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14071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8B2F8-B102-4BAB-9427-C4B076E1F3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1000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63E51-E1A1-4953-BB2C-9176F384FF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82167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A28492-E076-41EF-846D-7F6DAA574A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9610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AE5F6-8EF7-4A67-9A9F-4FBA15CED4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36464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B04BF-6B2E-40D1-BF67-0F03D09F5D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3231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47BD1-0F73-4355-9BC4-FC2684094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50540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88990-2739-4E60-95DC-1675201A93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088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12.xml"/><Relationship Id="rId12" Type="http://schemas.openxmlformats.org/officeDocument/2006/relationships/slideLayout" Target="../slideLayouts/slideLayout217.xml"/><Relationship Id="rId2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0.xml"/><Relationship Id="rId10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24.xml"/><Relationship Id="rId12" Type="http://schemas.openxmlformats.org/officeDocument/2006/relationships/slideLayout" Target="../slideLayouts/slideLayout229.xml"/><Relationship Id="rId2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22.xml"/><Relationship Id="rId10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D27F1-4D35-42F6-9EB7-8A7EC55E8192}" type="datetimeFigureOut">
              <a:rPr lang="da-DK" smtClean="0"/>
              <a:t>07-08-2012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4C33-5ED3-4C12-8104-DF3173D7D73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77075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0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5" indent="-342865" algn="l" defTabSz="91430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defTabSz="91430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2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34" indent="-228577" algn="l" defTabSz="91430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87" indent="-228577" algn="l" defTabSz="91430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0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2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45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97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titeltypografi i masteren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233764-8ECF-4BBF-8F95-5B5DFC381F50}" type="slidenum">
              <a:rPr lang="da-DK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04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1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30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4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6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865" indent="-342865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82" indent="-228577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34" indent="-228577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8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D64355-89A5-4B15-BFFF-5F31673316D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725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1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30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4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6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865" indent="-34286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82" indent="-22857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34" indent="-22857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87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titeltypografi i masteren</a:t>
            </a:r>
          </a:p>
        </p:txBody>
      </p:sp>
      <p:sp>
        <p:nvSpPr>
          <p:cNvPr id="731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</a:p>
        </p:txBody>
      </p:sp>
      <p:sp>
        <p:nvSpPr>
          <p:cNvPr id="7311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 smtClean="0">
              <a:solidFill>
                <a:srgbClr val="000000"/>
              </a:solidFill>
            </a:endParaRPr>
          </a:p>
        </p:txBody>
      </p:sp>
      <p:sp>
        <p:nvSpPr>
          <p:cNvPr id="7311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 smtClean="0">
              <a:solidFill>
                <a:srgbClr val="000000"/>
              </a:solidFill>
            </a:endParaRPr>
          </a:p>
        </p:txBody>
      </p:sp>
      <p:sp>
        <p:nvSpPr>
          <p:cNvPr id="7311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7D70DE-042A-4B3B-AFC0-510F484180FF}" type="slidenum">
              <a:rPr lang="da-DK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a-DK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43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1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30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4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6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865" indent="-342865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82" indent="-228577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34" indent="-228577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8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5614" y="92076"/>
            <a:ext cx="8232775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5713" tIns="35713" rIns="76348" bIns="3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Arial" charset="0"/>
              </a:rPr>
              <a:t>Click to edit Master title style</a:t>
            </a: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4" y="1598613"/>
            <a:ext cx="8232775" cy="525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5713" tIns="35713" rIns="76348" bIns="3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Arial" charset="0"/>
              </a:rPr>
              <a:t>Click to edit Master text styles</a:t>
            </a:r>
          </a:p>
          <a:p>
            <a:pPr lvl="1"/>
            <a:r>
              <a:rPr lang="en-US" smtClean="0">
                <a:sym typeface="Arial" charset="0"/>
              </a:rPr>
              <a:t>Second level</a:t>
            </a:r>
          </a:p>
          <a:p>
            <a:pPr lvl="2"/>
            <a:r>
              <a:rPr lang="en-US" smtClean="0">
                <a:sym typeface="Arial" charset="0"/>
              </a:rPr>
              <a:t>Third level</a:t>
            </a:r>
          </a:p>
          <a:p>
            <a:pPr lvl="3"/>
            <a:r>
              <a:rPr lang="en-US" smtClean="0">
                <a:sym typeface="Arial" charset="0"/>
              </a:rPr>
              <a:t>Fourth level</a:t>
            </a:r>
          </a:p>
          <a:p>
            <a:pPr lvl="4"/>
            <a:r>
              <a:rPr lang="en-US" smtClean="0">
                <a:sym typeface="Arial" charset="0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89826" y="6245226"/>
            <a:ext cx="258763" cy="249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64284" tIns="32143" rIns="64284" bIns="32143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300">
                <a:solidFill>
                  <a:schemeClr val="tx1"/>
                </a:solidFill>
                <a:ea typeface="+mn-ea"/>
                <a:cs typeface="Arial" charset="0"/>
                <a:sym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4A555C-70B3-4011-99A0-FE84E3B5C46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062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</p:sldLayoutIdLst>
  <p:transition/>
  <p:hf hdr="0" ftr="0" dt="0"/>
  <p:txStyles>
    <p:titleStyle>
      <a:lvl1pPr marL="3175" indent="-3175"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175" indent="-3175"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Arial" charset="0"/>
          <a:ea typeface="ヒラギノ角ゴ ProN W3" charset="-128"/>
          <a:sym typeface="Arial" charset="0"/>
        </a:defRPr>
      </a:lvl2pPr>
      <a:lvl3pPr marL="3175" indent="-3175"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Arial" charset="0"/>
          <a:ea typeface="ヒラギノ角ゴ ProN W3" charset="-128"/>
          <a:sym typeface="Arial" charset="0"/>
        </a:defRPr>
      </a:lvl3pPr>
      <a:lvl4pPr marL="3175" indent="-3175"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Arial" charset="0"/>
          <a:ea typeface="ヒラギノ角ゴ ProN W3" charset="-128"/>
          <a:sym typeface="Arial" charset="0"/>
        </a:defRPr>
      </a:lvl4pPr>
      <a:lvl5pPr marL="3175" indent="-3175"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Arial" charset="0"/>
          <a:ea typeface="ヒラギノ角ゴ ProN W3" charset="-128"/>
          <a:sym typeface="Arial" charset="0"/>
        </a:defRPr>
      </a:lvl5pPr>
      <a:lvl6pPr marL="460327" indent="-3175"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Arial" charset="0"/>
          <a:ea typeface="ヒラギノ角ゴ ProN W3" charset="-128"/>
          <a:sym typeface="Arial" charset="0"/>
        </a:defRPr>
      </a:lvl6pPr>
      <a:lvl7pPr marL="917480" indent="-3175"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Arial" charset="0"/>
          <a:ea typeface="ヒラギノ角ゴ ProN W3" charset="-128"/>
          <a:sym typeface="Arial" charset="0"/>
        </a:defRPr>
      </a:lvl7pPr>
      <a:lvl8pPr marL="1374632" indent="-3175"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Arial" charset="0"/>
          <a:ea typeface="ヒラギノ角ゴ ProN W3" charset="-128"/>
          <a:sym typeface="Arial" charset="0"/>
        </a:defRPr>
      </a:lvl8pPr>
      <a:lvl9pPr marL="1831785" indent="-3175"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Arial" charset="0"/>
          <a:ea typeface="ヒラギノ角ゴ ProN W3" charset="-128"/>
          <a:sym typeface="Arial" charset="0"/>
        </a:defRPr>
      </a:lvl9pPr>
    </p:titleStyle>
    <p:bodyStyle>
      <a:lvl1pPr marL="268260" indent="-239688" algn="l" rtl="0" eaLnBrk="0" fontAlgn="base" hangingPunct="0">
        <a:spcBef>
          <a:spcPts val="775"/>
        </a:spcBef>
        <a:spcAft>
          <a:spcPct val="0"/>
        </a:spcAft>
        <a:buSzPct val="100000"/>
        <a:buFont typeface="Arial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514297" indent="-200005" algn="l" rtl="0" eaLnBrk="0" fontAlgn="base" hangingPunct="0">
        <a:spcBef>
          <a:spcPts val="638"/>
        </a:spcBef>
        <a:spcAft>
          <a:spcPct val="0"/>
        </a:spcAft>
        <a:buSzPct val="100000"/>
        <a:buFont typeface="Arial" charset="0"/>
        <a:buChar char="–"/>
        <a:defRPr sz="2700">
          <a:solidFill>
            <a:schemeClr val="tx1"/>
          </a:solidFill>
          <a:latin typeface="+mn-lt"/>
          <a:ea typeface="+mn-ea"/>
          <a:sym typeface="Arial" charset="0"/>
        </a:defRPr>
      </a:lvl2pPr>
      <a:lvl3pPr marL="795255" indent="-160322" algn="l" rtl="0" eaLnBrk="0" fontAlgn="base" hangingPunct="0">
        <a:spcBef>
          <a:spcPts val="563"/>
        </a:spcBef>
        <a:spcAft>
          <a:spcPct val="0"/>
        </a:spcAft>
        <a:buSzPct val="100000"/>
        <a:buFont typeface="Arial" charset="0"/>
        <a:buChar char="•"/>
        <a:defRPr sz="2200">
          <a:solidFill>
            <a:schemeClr val="tx1"/>
          </a:solidFill>
          <a:latin typeface="+mn-lt"/>
          <a:ea typeface="+mn-ea"/>
          <a:sym typeface="Arial" charset="0"/>
        </a:defRPr>
      </a:lvl3pPr>
      <a:lvl4pPr marL="1115897" indent="-160322" algn="l" rtl="0" eaLnBrk="0" fontAlgn="base" hangingPunct="0">
        <a:spcBef>
          <a:spcPts val="488"/>
        </a:spcBef>
        <a:spcAft>
          <a:spcPct val="0"/>
        </a:spcAft>
        <a:buSzPct val="100000"/>
        <a:buFont typeface="Arial" charset="0"/>
        <a:buChar char="–"/>
        <a:defRPr>
          <a:solidFill>
            <a:schemeClr val="tx1"/>
          </a:solidFill>
          <a:latin typeface="+mn-lt"/>
          <a:ea typeface="+mn-ea"/>
          <a:sym typeface="Arial" charset="0"/>
        </a:defRPr>
      </a:lvl4pPr>
      <a:lvl5pPr marL="1438126" indent="-160322" algn="l" rtl="0" eaLnBrk="0" fontAlgn="base" hangingPunct="0">
        <a:spcBef>
          <a:spcPts val="488"/>
        </a:spcBef>
        <a:spcAft>
          <a:spcPct val="0"/>
        </a:spcAft>
        <a:buSzPct val="100000"/>
        <a:buFont typeface="Arial" charset="0"/>
        <a:buChar char="»"/>
        <a:defRPr>
          <a:solidFill>
            <a:schemeClr val="tx1"/>
          </a:solidFill>
          <a:latin typeface="+mn-lt"/>
          <a:ea typeface="+mn-ea"/>
          <a:sym typeface="Arial" charset="0"/>
        </a:defRPr>
      </a:lvl5pPr>
      <a:lvl6pPr marL="1895278" indent="-160322" algn="l" rtl="0" eaLnBrk="0" fontAlgn="base" hangingPunct="0">
        <a:spcBef>
          <a:spcPts val="488"/>
        </a:spcBef>
        <a:spcAft>
          <a:spcPct val="0"/>
        </a:spcAft>
        <a:buSzPct val="100000"/>
        <a:buFont typeface="Arial" charset="0"/>
        <a:buChar char="»"/>
        <a:defRPr>
          <a:solidFill>
            <a:schemeClr val="tx1"/>
          </a:solidFill>
          <a:latin typeface="+mn-lt"/>
          <a:ea typeface="+mn-ea"/>
          <a:sym typeface="Arial" charset="0"/>
        </a:defRPr>
      </a:lvl6pPr>
      <a:lvl7pPr marL="2352431" indent="-160322" algn="l" rtl="0" eaLnBrk="0" fontAlgn="base" hangingPunct="0">
        <a:spcBef>
          <a:spcPts val="488"/>
        </a:spcBef>
        <a:spcAft>
          <a:spcPct val="0"/>
        </a:spcAft>
        <a:buSzPct val="100000"/>
        <a:buFont typeface="Arial" charset="0"/>
        <a:buChar char="»"/>
        <a:defRPr>
          <a:solidFill>
            <a:schemeClr val="tx1"/>
          </a:solidFill>
          <a:latin typeface="+mn-lt"/>
          <a:ea typeface="+mn-ea"/>
          <a:sym typeface="Arial" charset="0"/>
        </a:defRPr>
      </a:lvl7pPr>
      <a:lvl8pPr marL="2809584" indent="-160322" algn="l" rtl="0" eaLnBrk="0" fontAlgn="base" hangingPunct="0">
        <a:spcBef>
          <a:spcPts val="488"/>
        </a:spcBef>
        <a:spcAft>
          <a:spcPct val="0"/>
        </a:spcAft>
        <a:buSzPct val="100000"/>
        <a:buFont typeface="Arial" charset="0"/>
        <a:buChar char="»"/>
        <a:defRPr>
          <a:solidFill>
            <a:schemeClr val="tx1"/>
          </a:solidFill>
          <a:latin typeface="+mn-lt"/>
          <a:ea typeface="+mn-ea"/>
          <a:sym typeface="Arial" charset="0"/>
        </a:defRPr>
      </a:lvl8pPr>
      <a:lvl9pPr marL="3266737" indent="-160322" algn="l" rtl="0" eaLnBrk="0" fontAlgn="base" hangingPunct="0">
        <a:spcBef>
          <a:spcPts val="488"/>
        </a:spcBef>
        <a:spcAft>
          <a:spcPct val="0"/>
        </a:spcAft>
        <a:buSzPct val="100000"/>
        <a:buFont typeface="Arial" charset="0"/>
        <a:buChar char="»"/>
        <a:defRPr>
          <a:solidFill>
            <a:schemeClr val="tx1"/>
          </a:solidFill>
          <a:latin typeface="+mn-lt"/>
          <a:ea typeface="+mn-ea"/>
          <a:sym typeface="Arial" charset="0"/>
        </a:defRPr>
      </a:lvl9pPr>
    </p:bodyStyle>
    <p:otherStyle>
      <a:defPPr>
        <a:defRPr lang="da-DK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0A05B6-A5A3-4B60-B059-626309824E0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777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62" r:id="rId9"/>
    <p:sldLayoutId id="2147484063" r:id="rId10"/>
    <p:sldLayoutId id="2147484064" r:id="rId11"/>
    <p:sldLayoutId id="214748406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0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65" indent="-34286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82" indent="-22857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34" indent="-22857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87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3F93F40-2967-4F8B-B4F7-1CAFCE6278CC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367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76" r:id="rId10"/>
    <p:sldLayoutId id="214748407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0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65" indent="-342865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82" indent="-228577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34" indent="-228577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8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015957-DA21-4E80-BFB9-82E4DD03ED4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28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  <p:sldLayoutId id="214748410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0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65" indent="-34286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82" indent="-22857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34" indent="-22857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87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481" y="273629"/>
            <a:ext cx="8226720" cy="114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1" y="1604329"/>
            <a:ext cx="8226720" cy="4524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560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6481" y="6247376"/>
            <a:ext cx="212832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656650" algn="l"/>
                <a:tab pos="1313299" algn="l"/>
                <a:tab pos="1969949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 defTabSz="2073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680" y="6247376"/>
            <a:ext cx="289728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656650" algn="l"/>
                <a:tab pos="1313299" algn="l"/>
                <a:tab pos="1969949" algn="l"/>
                <a:tab pos="2626599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 defTabSz="2073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4880" y="6247376"/>
            <a:ext cx="212832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656650" algn="l"/>
                <a:tab pos="1313299" algn="l"/>
                <a:tab pos="1969949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 defTabSz="2073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fld id="{144D0921-DC82-470F-B300-ED06F1FC5819}" type="slidenum">
              <a:rPr lang="en-US" smtClean="0"/>
              <a:pPr defTabSz="2073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25548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ctr" defTabSz="2073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marL="673930" indent="-259204" algn="ctr" defTabSz="2073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2pPr>
      <a:lvl3pPr marL="1036815" indent="-207363" algn="ctr" defTabSz="2073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3pPr>
      <a:lvl4pPr marL="1451541" indent="-207363" algn="ctr" defTabSz="2073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4pPr>
      <a:lvl5pPr marL="1866268" indent="-207363" algn="ctr" defTabSz="2073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5pPr>
      <a:lvl6pPr marL="2280994" indent="-207363" algn="ctr" defTabSz="2073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6pPr>
      <a:lvl7pPr marL="2695720" indent="-207363" algn="ctr" defTabSz="2073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7pPr>
      <a:lvl8pPr marL="3110446" indent="-207363" algn="ctr" defTabSz="2073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8pPr>
      <a:lvl9pPr marL="3525172" indent="-207363" algn="ctr" defTabSz="2073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9pPr>
    </p:titleStyle>
    <p:bodyStyle>
      <a:lvl1pPr marL="311045" indent="-311045" algn="l" defTabSz="207363" rtl="0" fontAlgn="base" hangingPunct="0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pitchFamily="16" charset="0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673930" indent="-259204" algn="l" defTabSz="207363" rtl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pitchFamily="16" charset="0"/>
        <a:defRPr sz="2500">
          <a:solidFill>
            <a:srgbClr val="000000"/>
          </a:solidFill>
          <a:latin typeface="+mn-lt"/>
          <a:ea typeface="+mn-ea"/>
          <a:cs typeface="+mn-cs"/>
        </a:defRPr>
      </a:lvl2pPr>
      <a:lvl3pPr marL="1036815" indent="-207363" algn="l" defTabSz="207363" rtl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3pPr>
      <a:lvl4pPr marL="1451541" indent="-207363" algn="l" defTabSz="207363" rtl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4pPr>
      <a:lvl5pPr marL="1866268" indent="-207363" algn="l" defTabSz="207363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5pPr>
      <a:lvl6pPr marL="2280994" indent="-207363" algn="l" defTabSz="207363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6pPr>
      <a:lvl7pPr marL="2695720" indent="-207363" algn="l" defTabSz="207363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7pPr>
      <a:lvl8pPr marL="3110446" indent="-207363" algn="l" defTabSz="207363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8pPr>
      <a:lvl9pPr marL="3525172" indent="-207363" algn="l" defTabSz="207363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964935C-946C-4A5F-8577-287720588001}" type="slidenum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04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9949232-91D3-4777-B08F-6612ACDC2DE0}" type="slidenum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90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titeltypografi i masteren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03C68DF-822F-4D28-ACE1-A76B817CE927}" type="slidenum">
              <a:rPr lang="da-DK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03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1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30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4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6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865" indent="-342865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82" indent="-228577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34" indent="-228577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8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F9D8529-C699-4302-8B50-04351E272127}" type="slidenum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26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4" r:id="rId1"/>
    <p:sldLayoutId id="2147484155" r:id="rId2"/>
    <p:sldLayoutId id="2147484156" r:id="rId3"/>
    <p:sldLayoutId id="2147484157" r:id="rId4"/>
    <p:sldLayoutId id="2147484158" r:id="rId5"/>
    <p:sldLayoutId id="2147484159" r:id="rId6"/>
    <p:sldLayoutId id="2147484160" r:id="rId7"/>
    <p:sldLayoutId id="2147484161" r:id="rId8"/>
    <p:sldLayoutId id="2147484162" r:id="rId9"/>
    <p:sldLayoutId id="2147484163" r:id="rId10"/>
    <p:sldLayoutId id="2147484164" r:id="rId11"/>
    <p:sldLayoutId id="214748416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titeltypografi i masteren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2C606E-61A6-4175-A2F4-E52DEF8186A2}" type="slidenum">
              <a:rPr lang="da-DK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532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1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30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4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6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865" indent="-342865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82" indent="-228577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34" indent="-228577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8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CDEFAE-4027-4002-B559-5544F4931B4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429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0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65" indent="-34286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82" indent="-22857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34" indent="-22857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87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274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1274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1274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B87A83-CF77-4471-8F32-AED026226A8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48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1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30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4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6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865" indent="-34286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82" indent="-22857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34" indent="-22857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87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80B6FE-8C9D-49C9-B0FF-1D49C944808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546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0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65" indent="-34286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82" indent="-22857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34" indent="-22857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87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titeltypografi i masteren</a:t>
            </a: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</a:p>
        </p:txBody>
      </p:sp>
      <p:sp>
        <p:nvSpPr>
          <p:cNvPr id="315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 smtClean="0">
              <a:solidFill>
                <a:srgbClr val="000000"/>
              </a:solidFill>
            </a:endParaRPr>
          </a:p>
        </p:txBody>
      </p:sp>
      <p:sp>
        <p:nvSpPr>
          <p:cNvPr id="315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 smtClean="0">
              <a:solidFill>
                <a:srgbClr val="000000"/>
              </a:solidFill>
            </a:endParaRPr>
          </a:p>
        </p:txBody>
      </p:sp>
      <p:sp>
        <p:nvSpPr>
          <p:cNvPr id="315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9B23406-99D8-4104-8CFB-84B202B4F2C5}" type="slidenum">
              <a:rPr lang="da-DK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a-DK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754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1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30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4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6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865" indent="-342865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82" indent="-228577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34" indent="-228577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8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4D5CD47-B9C6-4384-B2B9-95756394DF50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084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0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65" indent="-342865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82" indent="-228577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34" indent="-228577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8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87CEC0-5A1D-4841-9229-48CEFA1AE2A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940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1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30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4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6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865" indent="-34286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82" indent="-22857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34" indent="-22857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87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4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5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2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2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4.wmf"/><Relationship Id="rId4" Type="http://schemas.openxmlformats.org/officeDocument/2006/relationships/oleObject" Target="../embeddings/oleObject3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10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7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110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1.wmf"/><Relationship Id="rId4" Type="http://schemas.openxmlformats.org/officeDocument/2006/relationships/oleObject" Target="../embeddings/oleObject6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pn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44.w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9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99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2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7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8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8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69.emf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1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78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78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75.emf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17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17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8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78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7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8.xml"/><Relationship Id="rId4" Type="http://schemas.openxmlformats.org/officeDocument/2006/relationships/image" Target="../media/image85.gi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86.jpe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17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7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78.xml"/><Relationship Id="rId5" Type="http://schemas.openxmlformats.org/officeDocument/2006/relationships/image" Target="../media/image86.jpeg"/><Relationship Id="rId4" Type="http://schemas.openxmlformats.org/officeDocument/2006/relationships/image" Target="../media/image9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7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7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7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7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7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7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17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78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7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www.cfa.harvard.edu/hea/osp/images/yohko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387424"/>
            <a:ext cx="9252520" cy="925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6632"/>
            <a:ext cx="7772400" cy="1143000"/>
          </a:xfrm>
        </p:spPr>
        <p:txBody>
          <a:bodyPr/>
          <a:lstStyle/>
          <a:p>
            <a:pPr lvl="0"/>
            <a:r>
              <a:rPr lang="da-DK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Future </a:t>
            </a:r>
            <a:r>
              <a:rPr lang="da-DK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Challenges….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16016" y="5445224"/>
            <a:ext cx="39962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Hans Kjeldsen</a:t>
            </a:r>
          </a:p>
          <a:p>
            <a:r>
              <a:rPr lang="da-DK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Aarhus </a:t>
            </a:r>
            <a:r>
              <a:rPr lang="da-DK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University</a:t>
            </a:r>
            <a:r>
              <a:rPr lang="da-DK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Denmark</a:t>
            </a:r>
            <a:endParaRPr lang="da-DK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22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Stellar Variability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Minutes/hours: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Oscillations, Eruptions in active regions, granulation</a:t>
            </a:r>
          </a:p>
          <a:p>
            <a:r>
              <a:rPr lang="en-GB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Days/months: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Rotation, Spots, damping and excitation of oscillations</a:t>
            </a:r>
          </a:p>
          <a:p>
            <a:r>
              <a:rPr lang="en-GB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Years: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Activity cycles</a:t>
            </a:r>
          </a:p>
          <a:p>
            <a:r>
              <a:rPr lang="en-GB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Millions and Billions of years: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Structure and composition</a:t>
            </a:r>
          </a:p>
          <a:p>
            <a:endParaRPr lang="da-DK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09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717550"/>
            <a:ext cx="8280400" cy="542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5219" name="TextBox 1"/>
          <p:cNvSpPr txBox="1">
            <a:spLocks noChangeArrowheads="1"/>
          </p:cNvSpPr>
          <p:nvPr/>
        </p:nvSpPr>
        <p:spPr bwMode="auto">
          <a:xfrm>
            <a:off x="3995738" y="220663"/>
            <a:ext cx="2090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da-DK">
                <a:solidFill>
                  <a:srgbClr val="000000"/>
                </a:solidFill>
              </a:rPr>
              <a:t>Chaplin et al. 2011</a:t>
            </a:r>
          </a:p>
        </p:txBody>
      </p:sp>
    </p:spTree>
    <p:extLst>
      <p:ext uri="{BB962C8B-B14F-4D97-AF65-F5344CB8AC3E}">
        <p14:creationId xmlns:p14="http://schemas.microsoft.com/office/powerpoint/2010/main" val="43963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556625" cy="635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862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6538"/>
            <a:ext cx="8534400" cy="63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862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11138"/>
            <a:ext cx="8512175" cy="634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486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2738"/>
            <a:ext cx="8623300" cy="63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953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0"/>
          <a:stretch>
            <a:fillRect/>
          </a:stretch>
        </p:blipFill>
        <p:spPr bwMode="auto">
          <a:xfrm>
            <a:off x="628650" y="965200"/>
            <a:ext cx="7886700" cy="541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0339" name="TextBox 1"/>
          <p:cNvSpPr txBox="1">
            <a:spLocks noChangeArrowheads="1"/>
          </p:cNvSpPr>
          <p:nvPr/>
        </p:nvSpPr>
        <p:spPr bwMode="auto">
          <a:xfrm>
            <a:off x="3048000" y="304800"/>
            <a:ext cx="3349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3200">
                <a:solidFill>
                  <a:srgbClr val="FF0000"/>
                </a:solidFill>
              </a:rPr>
              <a:t>450 d, mag: 7.18</a:t>
            </a:r>
          </a:p>
        </p:txBody>
      </p:sp>
      <p:sp>
        <p:nvSpPr>
          <p:cNvPr id="270340" name="TextBox 2"/>
          <p:cNvSpPr txBox="1">
            <a:spLocks noChangeArrowheads="1"/>
          </p:cNvSpPr>
          <p:nvPr/>
        </p:nvSpPr>
        <p:spPr bwMode="auto">
          <a:xfrm>
            <a:off x="5867400" y="1306513"/>
            <a:ext cx="1992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G main sequence</a:t>
            </a:r>
          </a:p>
        </p:txBody>
      </p:sp>
      <p:sp>
        <p:nvSpPr>
          <p:cNvPr id="270341" name="TextBox 4"/>
          <p:cNvSpPr txBox="1">
            <a:spLocks noChangeArrowheads="1"/>
          </p:cNvSpPr>
          <p:nvPr/>
        </p:nvSpPr>
        <p:spPr bwMode="auto">
          <a:xfrm>
            <a:off x="323850" y="6135688"/>
            <a:ext cx="1143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400" b="1">
                <a:solidFill>
                  <a:srgbClr val="333399"/>
                </a:solidFill>
              </a:rPr>
              <a:t>Kepler</a:t>
            </a:r>
          </a:p>
        </p:txBody>
      </p:sp>
    </p:spTree>
    <p:extLst>
      <p:ext uri="{BB962C8B-B14F-4D97-AF65-F5344CB8AC3E}">
        <p14:creationId xmlns:p14="http://schemas.microsoft.com/office/powerpoint/2010/main" val="294654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6"/>
          <a:stretch>
            <a:fillRect/>
          </a:stretch>
        </p:blipFill>
        <p:spPr bwMode="auto">
          <a:xfrm>
            <a:off x="612775" y="889000"/>
            <a:ext cx="7916863" cy="551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1363" name="TextBox 2"/>
          <p:cNvSpPr txBox="1">
            <a:spLocks noChangeArrowheads="1"/>
          </p:cNvSpPr>
          <p:nvPr/>
        </p:nvSpPr>
        <p:spPr bwMode="auto">
          <a:xfrm>
            <a:off x="3051175" y="304800"/>
            <a:ext cx="3257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3200">
                <a:solidFill>
                  <a:srgbClr val="FF0000"/>
                </a:solidFill>
              </a:rPr>
              <a:t>540 d, mag: 9.27</a:t>
            </a:r>
          </a:p>
        </p:txBody>
      </p:sp>
      <p:sp>
        <p:nvSpPr>
          <p:cNvPr id="271364" name="TextBox 3"/>
          <p:cNvSpPr txBox="1">
            <a:spLocks noChangeArrowheads="1"/>
          </p:cNvSpPr>
          <p:nvPr/>
        </p:nvSpPr>
        <p:spPr bwMode="auto">
          <a:xfrm>
            <a:off x="6638925" y="1219200"/>
            <a:ext cx="1057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subgiant</a:t>
            </a:r>
          </a:p>
        </p:txBody>
      </p:sp>
      <p:sp>
        <p:nvSpPr>
          <p:cNvPr id="271365" name="TextBox 5"/>
          <p:cNvSpPr txBox="1">
            <a:spLocks noChangeArrowheads="1"/>
          </p:cNvSpPr>
          <p:nvPr/>
        </p:nvSpPr>
        <p:spPr bwMode="auto">
          <a:xfrm>
            <a:off x="323850" y="6135688"/>
            <a:ext cx="1143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400" b="1">
                <a:solidFill>
                  <a:srgbClr val="333399"/>
                </a:solidFill>
              </a:rPr>
              <a:t>Kepler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0" y="1600200"/>
            <a:ext cx="19800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3600" i="1" dirty="0">
                <a:solidFill>
                  <a:srgbClr val="7030A0"/>
                </a:solidFill>
                <a:latin typeface="Arial" pitchFamily="34" charset="0"/>
              </a:rPr>
              <a:t>p</a:t>
            </a:r>
            <a:r>
              <a:rPr lang="da-DK" sz="3600" dirty="0" smtClean="0">
                <a:solidFill>
                  <a:srgbClr val="7030A0"/>
                </a:solidFill>
                <a:latin typeface="Arial" pitchFamily="34" charset="0"/>
              </a:rPr>
              <a:t>-modes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3600" i="1" dirty="0">
                <a:solidFill>
                  <a:srgbClr val="7030A0"/>
                </a:solidFill>
                <a:latin typeface="Arial" pitchFamily="34" charset="0"/>
              </a:rPr>
              <a:t>g</a:t>
            </a:r>
            <a:r>
              <a:rPr lang="da-DK" sz="3600" dirty="0" smtClean="0">
                <a:solidFill>
                  <a:srgbClr val="7030A0"/>
                </a:solidFill>
                <a:latin typeface="Arial" pitchFamily="34" charset="0"/>
              </a:rPr>
              <a:t>-modes</a:t>
            </a:r>
            <a:endParaRPr lang="da-DK" sz="3600" dirty="0">
              <a:solidFill>
                <a:srgbClr val="7030A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89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47800"/>
            <a:ext cx="8763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2387" name="Text Box 3"/>
          <p:cNvSpPr txBox="1">
            <a:spLocks noChangeArrowheads="1"/>
          </p:cNvSpPr>
          <p:nvPr/>
        </p:nvSpPr>
        <p:spPr bwMode="auto">
          <a:xfrm>
            <a:off x="2819400" y="636588"/>
            <a:ext cx="38354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Stellar evolution</a:t>
            </a:r>
            <a:endParaRPr lang="en-US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27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84636C-8C82-43DC-8788-1BFD645A227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9336"/>
            <a:ext cx="9435623" cy="665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19431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Stellar Variability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Minutes/hours: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Oscillations, Eruptions in active regions, granulation</a:t>
            </a:r>
          </a:p>
          <a:p>
            <a:endParaRPr lang="da-DK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61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93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9" y="781050"/>
            <a:ext cx="6359525" cy="529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119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9" y="152401"/>
            <a:ext cx="9102725" cy="525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4" y="5562600"/>
            <a:ext cx="8918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51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07"/>
          <a:stretch/>
        </p:blipFill>
        <p:spPr bwMode="auto">
          <a:xfrm>
            <a:off x="0" y="152400"/>
            <a:ext cx="9062738" cy="437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90"/>
          <a:stretch/>
        </p:blipFill>
        <p:spPr bwMode="auto">
          <a:xfrm>
            <a:off x="1" y="4038600"/>
            <a:ext cx="9066213" cy="1613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4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b="1" dirty="0" err="1" smtClean="0">
                <a:solidFill>
                  <a:srgbClr val="FF0000"/>
                </a:solidFill>
              </a:rPr>
              <a:t>Observational</a:t>
            </a:r>
            <a:r>
              <a:rPr lang="da-DK" b="1" dirty="0" smtClean="0">
                <a:solidFill>
                  <a:srgbClr val="FF0000"/>
                </a:solidFill>
              </a:rPr>
              <a:t> </a:t>
            </a:r>
            <a:r>
              <a:rPr lang="da-DK" b="1" dirty="0" err="1" smtClean="0">
                <a:solidFill>
                  <a:srgbClr val="FF0000"/>
                </a:solidFill>
              </a:rPr>
              <a:t>Asteroseismology</a:t>
            </a:r>
            <a:r>
              <a:rPr lang="da-DK" b="1" dirty="0" smtClean="0">
                <a:solidFill>
                  <a:srgbClr val="FF0000"/>
                </a:solidFill>
              </a:rPr>
              <a:t>:</a:t>
            </a:r>
            <a:br>
              <a:rPr lang="da-DK" b="1" dirty="0" smtClean="0">
                <a:solidFill>
                  <a:srgbClr val="FF0000"/>
                </a:solidFill>
              </a:rPr>
            </a:br>
            <a:r>
              <a:rPr lang="en-GB" b="1" dirty="0" smtClean="0"/>
              <a:t>Observables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7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Oscillation frequencies and frequency differences/ratios/</a:t>
            </a:r>
            <a:r>
              <a:rPr lang="en-GB" dirty="0" err="1" smtClean="0"/>
              <a:t>splittings</a:t>
            </a:r>
            <a:endParaRPr lang="en-GB" dirty="0" smtClean="0"/>
          </a:p>
          <a:p>
            <a:r>
              <a:rPr lang="en-GB" dirty="0" smtClean="0"/>
              <a:t>Oscillation mode identification (degree, order and mode type; </a:t>
            </a:r>
            <a:r>
              <a:rPr lang="en-GB" i="1" dirty="0" smtClean="0"/>
              <a:t>g</a:t>
            </a:r>
            <a:r>
              <a:rPr lang="en-GB" dirty="0" smtClean="0"/>
              <a:t>/</a:t>
            </a:r>
            <a:r>
              <a:rPr lang="en-GB" i="1" dirty="0" smtClean="0"/>
              <a:t>p</a:t>
            </a:r>
            <a:r>
              <a:rPr lang="en-GB" dirty="0" smtClean="0"/>
              <a:t>/</a:t>
            </a:r>
            <a:r>
              <a:rPr lang="en-GB" i="1" dirty="0" smtClean="0"/>
              <a:t>f</a:t>
            </a:r>
            <a:r>
              <a:rPr lang="en-GB" dirty="0" smtClean="0"/>
              <a:t>, </a:t>
            </a:r>
            <a:r>
              <a:rPr lang="en-GB" i="1" dirty="0" smtClean="0"/>
              <a:t>mixed</a:t>
            </a:r>
            <a:r>
              <a:rPr lang="en-GB" dirty="0" smtClean="0"/>
              <a:t>)</a:t>
            </a:r>
          </a:p>
          <a:p>
            <a:r>
              <a:rPr lang="en-GB" dirty="0" smtClean="0"/>
              <a:t>Oscillation mode properties (amplitude, amplitude ratios, phase, phase differences, life time, …)</a:t>
            </a:r>
          </a:p>
          <a:p>
            <a:r>
              <a:rPr lang="en-GB" dirty="0" smtClean="0"/>
              <a:t>Changes (short term and long term) in mode parameters (frequencies, amplitudes, …)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130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6515" y="332657"/>
            <a:ext cx="7797533" cy="340096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da-DK" sz="28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Requirements</a:t>
            </a:r>
            <a:r>
              <a:rPr lang="da-DK" sz="2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for </a:t>
            </a:r>
            <a:r>
              <a:rPr lang="da-DK" sz="28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Observational</a:t>
            </a:r>
            <a:r>
              <a:rPr lang="da-DK" sz="2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a-DK" sz="28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Asteroseismology</a:t>
            </a:r>
            <a:r>
              <a:rPr lang="da-DK" sz="2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:</a:t>
            </a:r>
            <a:endParaRPr lang="en-GB" sz="2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GB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High-precision time series photometry with high duty cycle</a:t>
            </a:r>
          </a:p>
          <a:p>
            <a:endParaRPr lang="en-GB" sz="2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en-GB" sz="2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en-GB" sz="2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en-GB" sz="2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en-GB" sz="2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en-GB" sz="2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en-GB" sz="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en-GB" sz="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en-GB" sz="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en-GB" sz="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7744" y="4941168"/>
            <a:ext cx="473206" cy="36933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 marL="285720" indent="-285720">
              <a:buFont typeface="Arial" pitchFamily="34" charset="0"/>
              <a:buChar char="•"/>
            </a:pPr>
            <a:endParaRPr lang="da-DK" dirty="0">
              <a:solidFill>
                <a:srgbClr val="0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6" r="1361" b="50631"/>
          <a:stretch/>
        </p:blipFill>
        <p:spPr bwMode="auto">
          <a:xfrm>
            <a:off x="531190" y="1628801"/>
            <a:ext cx="8001250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516084"/>
              </p:ext>
            </p:extLst>
          </p:nvPr>
        </p:nvGraphicFramePr>
        <p:xfrm>
          <a:off x="1043608" y="4725144"/>
          <a:ext cx="7313613" cy="1185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54" name="Ligning" r:id="rId5" imgW="2666880" imgH="431640" progId="Equation.3">
                  <p:embed/>
                </p:oleObj>
              </mc:Choice>
              <mc:Fallback>
                <p:oleObj name="Ligning" r:id="rId5" imgW="2666880" imgH="4316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4725144"/>
                        <a:ext cx="7313613" cy="1185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141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25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9383373"/>
              </p:ext>
            </p:extLst>
          </p:nvPr>
        </p:nvGraphicFramePr>
        <p:xfrm>
          <a:off x="646114" y="849313"/>
          <a:ext cx="7886700" cy="584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" name="Ligning" r:id="rId4" imgW="3390840" imgH="2514600" progId="Equation.3">
                  <p:embed/>
                </p:oleObj>
              </mc:Choice>
              <mc:Fallback>
                <p:oleObj name="Ligning" r:id="rId4" imgW="3390840" imgH="2514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114" y="849313"/>
                        <a:ext cx="7886700" cy="5848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83568" y="116633"/>
            <a:ext cx="6949338" cy="461665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Following Montgomery and D. </a:t>
            </a:r>
            <a:r>
              <a:rPr lang="en-GB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O’Donoghue</a:t>
            </a:r>
            <a:r>
              <a:rPr lang="en-GB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1999</a:t>
            </a:r>
          </a:p>
        </p:txBody>
      </p:sp>
    </p:spTree>
    <p:extLst>
      <p:ext uri="{BB962C8B-B14F-4D97-AF65-F5344CB8AC3E}">
        <p14:creationId xmlns:p14="http://schemas.microsoft.com/office/powerpoint/2010/main" val="56370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25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6390387"/>
              </p:ext>
            </p:extLst>
          </p:nvPr>
        </p:nvGraphicFramePr>
        <p:xfrm>
          <a:off x="1436688" y="1052514"/>
          <a:ext cx="5232400" cy="496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" name="Ligning" r:id="rId4" imgW="1498320" imgH="1422360" progId="Equation.3">
                  <p:embed/>
                </p:oleObj>
              </mc:Choice>
              <mc:Fallback>
                <p:oleObj name="Ligning" r:id="rId4" imgW="1498320" imgH="1422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6688" y="1052514"/>
                        <a:ext cx="5232400" cy="4968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83568" y="116633"/>
            <a:ext cx="6949338" cy="461665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Following Montgomery and D. </a:t>
            </a:r>
            <a:r>
              <a:rPr lang="en-GB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O’Donoghue</a:t>
            </a:r>
            <a:r>
              <a:rPr lang="en-GB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1999</a:t>
            </a:r>
          </a:p>
        </p:txBody>
      </p:sp>
    </p:spTree>
    <p:extLst>
      <p:ext uri="{BB962C8B-B14F-4D97-AF65-F5344CB8AC3E}">
        <p14:creationId xmlns:p14="http://schemas.microsoft.com/office/powerpoint/2010/main" val="17933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154" name="Picture 2" descr="SOHO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1597025"/>
            <a:ext cx="7772400" cy="1005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9155" name="Picture 3" descr="fig1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13683" r="49561" b="14098"/>
          <a:stretch>
            <a:fillRect/>
          </a:stretch>
        </p:blipFill>
        <p:spPr bwMode="auto">
          <a:xfrm>
            <a:off x="5699125" y="-2332038"/>
            <a:ext cx="3194050" cy="604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9156" name="Line 4"/>
          <p:cNvSpPr>
            <a:spLocks noChangeShapeType="1"/>
          </p:cNvSpPr>
          <p:nvPr/>
        </p:nvSpPr>
        <p:spPr bwMode="auto">
          <a:xfrm flipV="1">
            <a:off x="4572001" y="3573464"/>
            <a:ext cx="3960813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 sz="2400">
              <a:solidFill>
                <a:srgbClr val="000000"/>
              </a:solidFill>
            </a:endParaRPr>
          </a:p>
        </p:txBody>
      </p:sp>
      <p:sp>
        <p:nvSpPr>
          <p:cNvPr id="689157" name="Line 5"/>
          <p:cNvSpPr>
            <a:spLocks noChangeShapeType="1"/>
          </p:cNvSpPr>
          <p:nvPr/>
        </p:nvSpPr>
        <p:spPr bwMode="auto">
          <a:xfrm flipV="1">
            <a:off x="4356101" y="3644900"/>
            <a:ext cx="1800225" cy="1728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 sz="2400">
              <a:solidFill>
                <a:srgbClr val="000000"/>
              </a:solidFill>
            </a:endParaRPr>
          </a:p>
        </p:txBody>
      </p:sp>
      <p:sp>
        <p:nvSpPr>
          <p:cNvPr id="689158" name="Text Box 6"/>
          <p:cNvSpPr txBox="1">
            <a:spLocks noChangeArrowheads="1"/>
          </p:cNvSpPr>
          <p:nvPr/>
        </p:nvSpPr>
        <p:spPr bwMode="auto">
          <a:xfrm>
            <a:off x="2124075" y="333375"/>
            <a:ext cx="2941546" cy="846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3333FF"/>
                </a:solidFill>
                <a:latin typeface="Arial" charset="0"/>
              </a:rPr>
              <a:t>p-mode oscillations: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3333FF"/>
                </a:solidFill>
                <a:latin typeface="Arial" charset="0"/>
              </a:rPr>
              <a:t>       Mode life-time (Damping)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3333FF"/>
                </a:solidFill>
                <a:latin typeface="Arial" charset="0"/>
              </a:rPr>
              <a:t>       </a:t>
            </a:r>
            <a:endParaRPr lang="da-DK" sz="1600" dirty="0">
              <a:solidFill>
                <a:srgbClr val="3333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19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33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3402287"/>
              </p:ext>
            </p:extLst>
          </p:nvPr>
        </p:nvGraphicFramePr>
        <p:xfrm>
          <a:off x="2208213" y="1265239"/>
          <a:ext cx="4725987" cy="209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38" name="Ligning" r:id="rId3" imgW="888840" imgH="393480" progId="Equation.3">
                  <p:embed/>
                </p:oleObj>
              </mc:Choice>
              <mc:Fallback>
                <p:oleObj name="Ligning" r:id="rId3" imgW="8888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8213" y="1265239"/>
                        <a:ext cx="4725987" cy="2092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1979613" y="3857625"/>
            <a:ext cx="57308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0000"/>
                </a:solidFill>
                <a:latin typeface="Arial" charset="0"/>
              </a:rPr>
              <a:t>Damped and re-excited modes</a:t>
            </a:r>
          </a:p>
        </p:txBody>
      </p:sp>
      <p:graphicFrame>
        <p:nvGraphicFramePr>
          <p:cNvPr id="9933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4397142"/>
              </p:ext>
            </p:extLst>
          </p:nvPr>
        </p:nvGraphicFramePr>
        <p:xfrm>
          <a:off x="2243139" y="4432301"/>
          <a:ext cx="4724400" cy="209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39" name="Ligning" r:id="rId5" imgW="888840" imgH="393480" progId="Equation.3">
                  <p:embed/>
                </p:oleObj>
              </mc:Choice>
              <mc:Fallback>
                <p:oleObj name="Ligning" r:id="rId5" imgW="8888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3139" y="4432301"/>
                        <a:ext cx="4724400" cy="2092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2987675" y="549275"/>
            <a:ext cx="31829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0000"/>
                </a:solidFill>
                <a:latin typeface="Arial" charset="0"/>
              </a:rPr>
              <a:t>Coherent modes</a:t>
            </a:r>
          </a:p>
        </p:txBody>
      </p:sp>
    </p:spTree>
    <p:extLst>
      <p:ext uri="{BB962C8B-B14F-4D97-AF65-F5344CB8AC3E}">
        <p14:creationId xmlns:p14="http://schemas.microsoft.com/office/powerpoint/2010/main" val="417688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2" name="Picture 6" descr="VIRGO_1_05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8776"/>
            <a:ext cx="9083675" cy="605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63" name="Text Box 7"/>
          <p:cNvSpPr txBox="1">
            <a:spLocks noChangeArrowheads="1"/>
          </p:cNvSpPr>
          <p:nvPr/>
        </p:nvSpPr>
        <p:spPr bwMode="auto">
          <a:xfrm>
            <a:off x="592138" y="6045200"/>
            <a:ext cx="608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400" b="1">
                <a:solidFill>
                  <a:srgbClr val="FF0000"/>
                </a:solidFill>
                <a:latin typeface="Arial Unicode MS" pitchFamily="34" charset="-128"/>
              </a:rPr>
              <a:t>5 d</a:t>
            </a:r>
            <a:endParaRPr lang="en-US" sz="2400" b="1">
              <a:solidFill>
                <a:srgbClr val="FF0000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042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" r="1558"/>
          <a:stretch>
            <a:fillRect/>
          </a:stretch>
        </p:blipFill>
        <p:spPr bwMode="auto">
          <a:xfrm>
            <a:off x="-76200" y="609600"/>
            <a:ext cx="9296400" cy="387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0293" name="Rectangle 5"/>
          <p:cNvSpPr>
            <a:spLocks noChangeArrowheads="1"/>
          </p:cNvSpPr>
          <p:nvPr/>
        </p:nvSpPr>
        <p:spPr bwMode="auto">
          <a:xfrm>
            <a:off x="762000" y="5257800"/>
            <a:ext cx="7827545" cy="929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3300"/>
                </a:solidFill>
              </a:rPr>
              <a:t>S. Mathur et al.: Solar-like oscillations in KIC 11395018 and KIC 11234888</a:t>
            </a:r>
            <a:br>
              <a:rPr lang="en-US" smtClean="0">
                <a:solidFill>
                  <a:srgbClr val="FF3300"/>
                </a:solidFill>
              </a:rPr>
            </a:br>
            <a:r>
              <a:rPr lang="en-US" smtClean="0">
                <a:solidFill>
                  <a:srgbClr val="FF3300"/>
                </a:solidFill>
              </a:rPr>
              <a:t>from 8 months of Kepler data</a:t>
            </a:r>
            <a:br>
              <a:rPr lang="en-US" smtClean="0">
                <a:solidFill>
                  <a:srgbClr val="FF3300"/>
                </a:solidFill>
              </a:rPr>
            </a:br>
            <a:endParaRPr lang="en-US" smtClean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11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VIRGO_1_10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8776"/>
            <a:ext cx="9083675" cy="605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907" name="Text Box 3"/>
          <p:cNvSpPr txBox="1">
            <a:spLocks noChangeArrowheads="1"/>
          </p:cNvSpPr>
          <p:nvPr/>
        </p:nvSpPr>
        <p:spPr bwMode="auto">
          <a:xfrm>
            <a:off x="592139" y="6045200"/>
            <a:ext cx="777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400" b="1">
                <a:solidFill>
                  <a:srgbClr val="FF0000"/>
                </a:solidFill>
                <a:latin typeface="Arial Unicode MS" pitchFamily="34" charset="-128"/>
              </a:rPr>
              <a:t>10 d</a:t>
            </a:r>
            <a:endParaRPr lang="en-US" sz="2400" b="1">
              <a:solidFill>
                <a:srgbClr val="FF0000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1236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GOLF_1_10"/>
          <p:cNvPicPr>
            <a:picLocks noChangeAspect="1" noChangeArrowheads="1"/>
          </p:cNvPicPr>
          <p:nvPr/>
        </p:nvPicPr>
        <p:blipFill>
          <a:blip r:embed="rId3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776"/>
            <a:ext cx="9086850" cy="354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003" name="Text Box 3"/>
          <p:cNvSpPr txBox="1">
            <a:spLocks noChangeArrowheads="1"/>
          </p:cNvSpPr>
          <p:nvPr/>
        </p:nvSpPr>
        <p:spPr bwMode="auto">
          <a:xfrm>
            <a:off x="1660526" y="908050"/>
            <a:ext cx="777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400" b="1">
                <a:solidFill>
                  <a:srgbClr val="FF0000"/>
                </a:solidFill>
                <a:latin typeface="Arial Unicode MS" pitchFamily="34" charset="-128"/>
              </a:rPr>
              <a:t>10 d</a:t>
            </a:r>
            <a:endParaRPr lang="en-US" sz="2400" b="1">
              <a:solidFill>
                <a:srgbClr val="FF0000"/>
              </a:solidFill>
              <a:latin typeface="Arial Unicode MS" pitchFamily="34" charset="-128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390736"/>
              </p:ext>
            </p:extLst>
          </p:nvPr>
        </p:nvGraphicFramePr>
        <p:xfrm>
          <a:off x="1457326" y="4286251"/>
          <a:ext cx="4894263" cy="159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02" name="Ligning" r:id="rId4" imgW="1485720" imgH="482400" progId="Equation.3">
                  <p:embed/>
                </p:oleObj>
              </mc:Choice>
              <mc:Fallback>
                <p:oleObj name="Ligning" r:id="rId4" imgW="1485720" imgH="4824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7326" y="4286251"/>
                        <a:ext cx="4894263" cy="159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658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9460" name="Picture 4" descr="es0_LaSilla_n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>
            <a:fillRect/>
          </a:stretch>
        </p:blipFill>
        <p:spPr bwMode="auto">
          <a:xfrm>
            <a:off x="-228600" y="4749800"/>
            <a:ext cx="10439400" cy="4699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vlts_eso_b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98"/>
          <a:stretch>
            <a:fillRect/>
          </a:stretch>
        </p:blipFill>
        <p:spPr bwMode="auto">
          <a:xfrm>
            <a:off x="4724400" y="2209800"/>
            <a:ext cx="4419600" cy="293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7" descr="Nordic_Optical_Telescope_on_La_Palm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-571500"/>
            <a:ext cx="6000750" cy="800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5" name="Picture 9" descr="hubble-space-telescop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Nordic_Optical_Telescope_on_La_Palm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2" t="13513"/>
          <a:stretch>
            <a:fillRect/>
          </a:stretch>
        </p:blipFill>
        <p:spPr bwMode="auto">
          <a:xfrm>
            <a:off x="5508625" y="1452563"/>
            <a:ext cx="3635375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7" name="Picture 11" descr="hubble-space-telescop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" t="23120" b="42969"/>
          <a:stretch>
            <a:fillRect/>
          </a:stretch>
        </p:blipFill>
        <p:spPr bwMode="auto">
          <a:xfrm>
            <a:off x="0" y="3695700"/>
            <a:ext cx="6934200" cy="316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9" name="Picture 13" descr="IM1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809625"/>
            <a:ext cx="35052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1" name="Picture 15" descr="Alcatel_prop_nob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809625"/>
            <a:ext cx="371475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3" name="Picture 17" descr="xmm-newton-in-orbi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900" y="-209550"/>
            <a:ext cx="9829800" cy="727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4" name="Picture 18" descr="xmm-newton-in-orbi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5013"/>
            <a:ext cx="3124200" cy="231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5" name="Picture 19" descr="Alcatel_prop_nob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3128963"/>
            <a:ext cx="264795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6" name="Picture 20" descr="IM1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619250"/>
            <a:ext cx="35052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7" name="Picture 2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9663" y="-828675"/>
            <a:ext cx="11363326" cy="851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78" name="Picture 2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4572000" cy="278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28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hans\Documents\Silkeborg_2012\SONG\dsc04226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762"/>
            <a:ext cx="9144000" cy="608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45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9163050" cy="676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495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2024"/>
            <a:ext cx="8991600" cy="6583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339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381001"/>
            <a:ext cx="8689619" cy="6266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55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0" y="219600"/>
            <a:ext cx="8789365" cy="634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91200" y="1828800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err="1" smtClean="0">
                <a:solidFill>
                  <a:srgbClr val="FF0000"/>
                </a:solidFill>
              </a:rPr>
              <a:t>SoHO</a:t>
            </a:r>
            <a:r>
              <a:rPr lang="da-DK" b="1" dirty="0" smtClean="0">
                <a:solidFill>
                  <a:srgbClr val="FF0000"/>
                </a:solidFill>
              </a:rPr>
              <a:t> / GOLF</a:t>
            </a:r>
            <a:endParaRPr lang="da-DK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7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381001"/>
            <a:ext cx="8689619" cy="6266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541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8681208" cy="614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239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Stellar Variability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Minutes/hours: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Oscillations, Eruptions in active regions, granulation</a:t>
            </a:r>
          </a:p>
          <a:p>
            <a:r>
              <a:rPr lang="en-GB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Days/months: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Rotation, Spots, damping and excitation of oscillations</a:t>
            </a:r>
          </a:p>
          <a:p>
            <a:pPr marL="0" indent="0">
              <a:buNone/>
            </a:pPr>
            <a:endParaRPr lang="da-DK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46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6514" y="332656"/>
            <a:ext cx="8133958" cy="3631763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GB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Requirements:</a:t>
            </a:r>
          </a:p>
          <a:p>
            <a:r>
              <a:rPr lang="en-GB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High-precision time series photometry with high duty cycle</a:t>
            </a:r>
          </a:p>
          <a:p>
            <a:endParaRPr lang="en-GB" sz="2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en-GB" sz="2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en-GB" sz="2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en-GB" sz="2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en-GB" sz="2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en-GB" sz="2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en-GB" sz="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en-GB" sz="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en-GB" sz="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en-GB" sz="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Space: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67744" y="4941168"/>
            <a:ext cx="473206" cy="36933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 marL="285720" indent="-285720">
              <a:buFont typeface="Arial" pitchFamily="34" charset="0"/>
              <a:buChar char="•"/>
            </a:pPr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3949893"/>
            <a:ext cx="7848872" cy="2503443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marL="285720" indent="-285720">
              <a:buFont typeface="Arial" pitchFamily="34" charset="0"/>
              <a:buChar char="•"/>
            </a:pPr>
            <a:r>
              <a:rPr lang="en-GB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High Photometric Precision due to no atmospheric effects (scintillation)</a:t>
            </a:r>
          </a:p>
          <a:p>
            <a:endParaRPr lang="en-GB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85720" indent="-285720">
              <a:buFont typeface="Arial" pitchFamily="34" charset="0"/>
              <a:buChar char="•"/>
            </a:pPr>
            <a:r>
              <a:rPr lang="en-GB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Long uninterrupted time series (high duty cycle, extended observation)</a:t>
            </a:r>
          </a:p>
          <a:p>
            <a:endParaRPr lang="en-GB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85720" indent="-285720">
              <a:buFont typeface="Arial" pitchFamily="34" charset="0"/>
              <a:buChar char="•"/>
            </a:pPr>
            <a:r>
              <a:rPr lang="en-GB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Large number of targets observed (large FOV, high density of stars)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6" r="1361" b="50631"/>
          <a:stretch/>
        </p:blipFill>
        <p:spPr bwMode="auto">
          <a:xfrm>
            <a:off x="1043609" y="1186004"/>
            <a:ext cx="7122618" cy="230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215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234" name="Picture 2" descr="CoRo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71174" y="571177"/>
            <a:ext cx="4293096" cy="315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sciencephoto.com/image/96625/large/C0032397-Kepler_Mission_space_telescope,_artwork-SP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7"/>
          <a:stretch/>
        </p:blipFill>
        <p:spPr bwMode="auto">
          <a:xfrm rot="19833671">
            <a:off x="5324406" y="-661999"/>
            <a:ext cx="3911248" cy="496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e MOST Space Telesco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592289"/>
            <a:ext cx="3320441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YN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9" y="448306"/>
            <a:ext cx="2808312" cy="262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3" y="4509121"/>
            <a:ext cx="2467342" cy="1200329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GB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CoRoT</a:t>
            </a:r>
            <a:r>
              <a:rPr lang="en-GB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and MOST</a:t>
            </a:r>
          </a:p>
          <a:p>
            <a:r>
              <a:rPr lang="en-GB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Low Earth Orbit (LEO)</a:t>
            </a:r>
          </a:p>
          <a:p>
            <a:endParaRPr lang="en-GB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Several </a:t>
            </a:r>
            <a:r>
              <a:rPr lang="en-GB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pointings</a:t>
            </a:r>
            <a:endParaRPr lang="en-GB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02554" y="4509121"/>
            <a:ext cx="3005951" cy="1200329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Kepler</a:t>
            </a:r>
            <a:r>
              <a:rPr lang="en-US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Orbit</a:t>
            </a:r>
          </a:p>
          <a:p>
            <a:r>
              <a:rPr lang="en-US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Earth trailing Heliocentric</a:t>
            </a:r>
          </a:p>
          <a:p>
            <a:endParaRPr lang="en-US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One FOV for whole mission</a:t>
            </a:r>
          </a:p>
        </p:txBody>
      </p:sp>
    </p:spTree>
    <p:extLst>
      <p:ext uri="{BB962C8B-B14F-4D97-AF65-F5344CB8AC3E}">
        <p14:creationId xmlns:p14="http://schemas.microsoft.com/office/powerpoint/2010/main" val="229243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load.wikimedia.org/wikipedia/commons/1/18/Keplerspacecraft-201102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145903"/>
            <a:ext cx="5688632" cy="373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ORO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9385">
            <a:off x="643355" y="1398778"/>
            <a:ext cx="2467014" cy="402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3" y="1268760"/>
            <a:ext cx="3833037" cy="523220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GB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CoRoT</a:t>
            </a:r>
            <a:r>
              <a:rPr lang="en-GB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(CNES): 27 cm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2172" y="5733257"/>
            <a:ext cx="4217821" cy="584775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GB" sz="32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Kepler</a:t>
            </a:r>
            <a:r>
              <a:rPr lang="en-GB" sz="3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(NASA): 95 cm</a:t>
            </a:r>
          </a:p>
        </p:txBody>
      </p:sp>
      <p:pic>
        <p:nvPicPr>
          <p:cNvPr id="3076" name="Picture 4" descr="http://www.ceravolo.com/images/MOST_desig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779" y="-599382"/>
            <a:ext cx="4523689" cy="359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15616" y="116632"/>
            <a:ext cx="3470758" cy="523220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GB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MOST (CSA): 15 cm</a:t>
            </a:r>
          </a:p>
        </p:txBody>
      </p:sp>
    </p:spTree>
    <p:extLst>
      <p:ext uri="{BB962C8B-B14F-4D97-AF65-F5344CB8AC3E}">
        <p14:creationId xmlns:p14="http://schemas.microsoft.com/office/powerpoint/2010/main" val="113318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826" name="Picture 2" descr="img_27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95" y="188641"/>
            <a:ext cx="4062266" cy="304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07-3348d-Kepl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852" y="2420889"/>
            <a:ext cx="4731645" cy="414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www.astro.utoronto.ca/DDO/Doings/feb02/images/DoingsCC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9" y="4327149"/>
            <a:ext cx="4137373" cy="224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52120" y="1764106"/>
            <a:ext cx="3344762" cy="584775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GB" sz="32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Kepler</a:t>
            </a:r>
            <a:r>
              <a:rPr lang="en-GB" sz="3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: 42 CCD’s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11960" y="107922"/>
            <a:ext cx="3185487" cy="584775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GB" sz="32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CoRoT</a:t>
            </a:r>
            <a:r>
              <a:rPr lang="en-GB" sz="3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: 4 CCD’s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504" y="3708322"/>
            <a:ext cx="2782557" cy="584775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GB" sz="3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MOST: 1 CCD</a:t>
            </a:r>
          </a:p>
        </p:txBody>
      </p:sp>
    </p:spTree>
    <p:extLst>
      <p:ext uri="{BB962C8B-B14F-4D97-AF65-F5344CB8AC3E}">
        <p14:creationId xmlns:p14="http://schemas.microsoft.com/office/powerpoint/2010/main" val="248668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2656"/>
            <a:ext cx="7772400" cy="1143000"/>
          </a:xfrm>
        </p:spPr>
        <p:txBody>
          <a:bodyPr/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The three Space Missions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700808"/>
            <a:ext cx="8352928" cy="4752528"/>
          </a:xfrm>
        </p:spPr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MOST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GB" sz="3000" dirty="0">
                <a:latin typeface="Arial" pitchFamily="34" charset="0"/>
                <a:cs typeface="Arial" pitchFamily="34" charset="0"/>
              </a:rPr>
              <a:t>Precursor for dedicated time series missions. Focus is on bright stars.</a:t>
            </a:r>
          </a:p>
          <a:p>
            <a:pPr marL="0" indent="0">
              <a:buNone/>
            </a:pPr>
            <a:endParaRPr lang="en-GB" sz="800" dirty="0">
              <a:latin typeface="Arial" pitchFamily="34" charset="0"/>
              <a:cs typeface="Arial" pitchFamily="34" charset="0"/>
            </a:endParaRPr>
          </a:p>
          <a:p>
            <a:r>
              <a:rPr lang="en-GB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CoRoT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GB" sz="3000" dirty="0">
                <a:latin typeface="Arial" pitchFamily="34" charset="0"/>
                <a:cs typeface="Arial" pitchFamily="34" charset="0"/>
              </a:rPr>
              <a:t>More than 100,000 targets for </a:t>
            </a:r>
            <a:r>
              <a:rPr lang="en-GB" sz="3000" dirty="0" err="1">
                <a:latin typeface="Arial" pitchFamily="34" charset="0"/>
                <a:cs typeface="Arial" pitchFamily="34" charset="0"/>
              </a:rPr>
              <a:t>exoplanet</a:t>
            </a:r>
            <a:r>
              <a:rPr lang="en-GB" sz="3000" dirty="0">
                <a:latin typeface="Arial" pitchFamily="34" charset="0"/>
                <a:cs typeface="Arial" pitchFamily="34" charset="0"/>
              </a:rPr>
              <a:t> studies ( T(</a:t>
            </a:r>
            <a:r>
              <a:rPr lang="en-GB" sz="3000" dirty="0" err="1">
                <a:latin typeface="Arial" pitchFamily="34" charset="0"/>
                <a:cs typeface="Arial" pitchFamily="34" charset="0"/>
              </a:rPr>
              <a:t>obs</a:t>
            </a:r>
            <a:r>
              <a:rPr lang="en-GB" sz="3000" dirty="0">
                <a:latin typeface="Arial" pitchFamily="34" charset="0"/>
                <a:cs typeface="Arial" pitchFamily="34" charset="0"/>
              </a:rPr>
              <a:t>) &lt; 180d ). Few hundred stars observed for </a:t>
            </a:r>
            <a:r>
              <a:rPr lang="en-GB" sz="3000" dirty="0" err="1">
                <a:latin typeface="Arial" pitchFamily="34" charset="0"/>
                <a:cs typeface="Arial" pitchFamily="34" charset="0"/>
              </a:rPr>
              <a:t>asteroseismology</a:t>
            </a:r>
            <a:r>
              <a:rPr lang="en-GB" sz="30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buNone/>
            </a:pPr>
            <a:endParaRPr lang="en-GB" sz="800" dirty="0">
              <a:latin typeface="Arial" pitchFamily="34" charset="0"/>
              <a:cs typeface="Arial" pitchFamily="34" charset="0"/>
            </a:endParaRPr>
          </a:p>
          <a:p>
            <a:r>
              <a:rPr lang="en-GB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Kepler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GB" sz="3000" dirty="0">
                <a:latin typeface="Arial" pitchFamily="34" charset="0"/>
                <a:cs typeface="Arial" pitchFamily="34" charset="0"/>
              </a:rPr>
              <a:t>Very extended time series data (years). Relatively low crowding effects. High dynamical range (V: 7-16)</a:t>
            </a:r>
          </a:p>
        </p:txBody>
      </p:sp>
    </p:spTree>
    <p:extLst>
      <p:ext uri="{BB962C8B-B14F-4D97-AF65-F5344CB8AC3E}">
        <p14:creationId xmlns:p14="http://schemas.microsoft.com/office/powerpoint/2010/main" val="17138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1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419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721996" y="5726584"/>
            <a:ext cx="2122909" cy="371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dirty="0" err="1">
                <a:solidFill>
                  <a:srgbClr val="000000"/>
                </a:solidFill>
              </a:rPr>
              <a:t>Jenkins</a:t>
            </a:r>
            <a:r>
              <a:rPr lang="da-DK" dirty="0">
                <a:solidFill>
                  <a:srgbClr val="000000"/>
                </a:solidFill>
              </a:rPr>
              <a:t> et al.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9553" y="5991671"/>
            <a:ext cx="1143262" cy="461665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da-DK" sz="2400" b="1" dirty="0" err="1">
                <a:solidFill>
                  <a:srgbClr val="333399"/>
                </a:solidFill>
              </a:rPr>
              <a:t>Kepler</a:t>
            </a:r>
            <a:endParaRPr lang="da-DK" sz="2400" b="1" dirty="0">
              <a:solidFill>
                <a:srgbClr val="333399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685800" y="116632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dirty="0" smtClean="0">
                <a:solidFill>
                  <a:srgbClr val="000000"/>
                </a:solidFill>
                <a:cs typeface="Arial" pitchFamily="34" charset="0"/>
              </a:rPr>
              <a:t>The data …</a:t>
            </a:r>
            <a:endParaRPr lang="en-GB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51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1"/>
          <a:stretch/>
        </p:blipFill>
        <p:spPr bwMode="auto">
          <a:xfrm>
            <a:off x="1043609" y="1509002"/>
            <a:ext cx="7122618" cy="4944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554961" y="4442316"/>
                <a:ext cx="1465312" cy="7148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91430" tIns="45715" rIns="91430" bIns="45715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a-DK" sz="40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a-DK" sz="40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da-DK" sz="40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14</m:t>
                          </m:r>
                        </m:sup>
                      </m:sSup>
                    </m:oMath>
                  </m:oMathPara>
                </a14:m>
                <a:endParaRPr lang="da-DK" sz="4000" dirty="0">
                  <a:solidFill>
                    <a:srgbClr val="FF0000"/>
                  </a:solidFill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960" y="4442316"/>
                <a:ext cx="1465312" cy="71487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79512" y="6237312"/>
            <a:ext cx="1143262" cy="461665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da-DK" sz="2400" b="1" dirty="0" err="1">
                <a:solidFill>
                  <a:srgbClr val="333399"/>
                </a:solidFill>
              </a:rPr>
              <a:t>Kepler</a:t>
            </a:r>
            <a:endParaRPr lang="da-DK" sz="2400" b="1" dirty="0">
              <a:solidFill>
                <a:srgbClr val="33339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7" y="179930"/>
            <a:ext cx="6537367" cy="1077218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GB" sz="3200" dirty="0">
                <a:solidFill>
                  <a:srgbClr val="000000"/>
                </a:solidFill>
              </a:rPr>
              <a:t>Can the data meet the challenges?</a:t>
            </a:r>
          </a:p>
          <a:p>
            <a:r>
              <a:rPr lang="en-GB" sz="3200" dirty="0">
                <a:solidFill>
                  <a:srgbClr val="000000"/>
                </a:solidFill>
              </a:rPr>
              <a:t> …. a series of examples …</a:t>
            </a:r>
          </a:p>
        </p:txBody>
      </p:sp>
    </p:spTree>
    <p:extLst>
      <p:ext uri="{BB962C8B-B14F-4D97-AF65-F5344CB8AC3E}">
        <p14:creationId xmlns:p14="http://schemas.microsoft.com/office/powerpoint/2010/main" val="19342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Noise levels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 smtClean="0"/>
              <a:t>Magnitude 7: 	15 ppm / min</a:t>
            </a:r>
            <a:endParaRPr lang="en-GB" sz="1200" b="1" dirty="0"/>
          </a:p>
          <a:p>
            <a:pPr marL="0" indent="0" eaLnBrk="1" hangingPunct="1">
              <a:buNone/>
              <a:defRPr/>
            </a:pPr>
            <a:r>
              <a:rPr lang="en-GB" dirty="0" smtClean="0"/>
              <a:t>				  2.8 ppm / 30-min</a:t>
            </a:r>
          </a:p>
          <a:p>
            <a:pPr marL="0" indent="0" eaLnBrk="1" hangingPunct="1">
              <a:buNone/>
              <a:defRPr/>
            </a:pPr>
            <a:r>
              <a:rPr lang="en-GB" dirty="0"/>
              <a:t>	</a:t>
            </a:r>
            <a:r>
              <a:rPr lang="en-GB" dirty="0" smtClean="0"/>
              <a:t>			  0.40 ppm / day</a:t>
            </a:r>
          </a:p>
          <a:p>
            <a:pPr marL="0" indent="0" eaLnBrk="1" hangingPunct="1">
              <a:buNone/>
              <a:defRPr/>
            </a:pPr>
            <a:r>
              <a:rPr lang="en-GB" dirty="0"/>
              <a:t>	</a:t>
            </a:r>
            <a:r>
              <a:rPr lang="en-GB" dirty="0" smtClean="0"/>
              <a:t>			  0.04 ppm / Q (90-d)</a:t>
            </a:r>
          </a:p>
          <a:p>
            <a:pPr marL="0" indent="0" eaLnBrk="1" hangingPunct="1">
              <a:buNone/>
              <a:defRPr/>
            </a:pPr>
            <a:endParaRPr lang="en-GB" dirty="0"/>
          </a:p>
          <a:p>
            <a:pPr marL="0" indent="0" eaLnBrk="1" hangingPunct="1">
              <a:buNone/>
              <a:defRPr/>
            </a:pPr>
            <a:r>
              <a:rPr lang="en-GB" dirty="0" smtClean="0"/>
              <a:t> 	Amplitude Spectrum Noise (90-d):</a:t>
            </a:r>
          </a:p>
          <a:p>
            <a:pPr marL="0" indent="0" eaLnBrk="1" hangingPunct="1">
              <a:buNone/>
              <a:defRPr/>
            </a:pPr>
            <a:r>
              <a:rPr lang="en-GB" dirty="0"/>
              <a:t>	</a:t>
            </a:r>
            <a:r>
              <a:rPr lang="en-GB" dirty="0" smtClean="0"/>
              <a:t>			  0.08 ppm</a:t>
            </a:r>
          </a:p>
          <a:p>
            <a:pPr marL="0" indent="0" eaLnBrk="1" hangingPunct="1">
              <a:buNone/>
              <a:defRPr/>
            </a:pPr>
            <a:r>
              <a:rPr lang="en-GB" dirty="0"/>
              <a:t>	</a:t>
            </a:r>
            <a:r>
              <a:rPr lang="en-GB" dirty="0" smtClean="0"/>
              <a:t>			    </a:t>
            </a:r>
          </a:p>
          <a:p>
            <a:pPr marL="0" indent="0" eaLnBrk="1" hangingPunct="1">
              <a:buNone/>
              <a:defRPr/>
            </a:pPr>
            <a:r>
              <a:rPr lang="en-GB" dirty="0"/>
              <a:t>	</a:t>
            </a:r>
            <a:r>
              <a:rPr lang="en-GB" dirty="0" smtClean="0"/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332199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47800"/>
            <a:ext cx="8763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2387" name="Text Box 3"/>
          <p:cNvSpPr txBox="1">
            <a:spLocks noChangeArrowheads="1"/>
          </p:cNvSpPr>
          <p:nvPr/>
        </p:nvSpPr>
        <p:spPr bwMode="auto">
          <a:xfrm>
            <a:off x="2819400" y="636588"/>
            <a:ext cx="38354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Stellar evolution</a:t>
            </a:r>
            <a:endParaRPr lang="en-US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96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26" y="962201"/>
            <a:ext cx="8597900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40" y="3717032"/>
            <a:ext cx="867727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2339752" y="1988840"/>
            <a:ext cx="504056" cy="19573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2705848"/>
              </p:ext>
            </p:extLst>
          </p:nvPr>
        </p:nvGraphicFramePr>
        <p:xfrm>
          <a:off x="2690663" y="5402982"/>
          <a:ext cx="3465513" cy="1122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6" name="Ligning" r:id="rId5" imgW="1333440" imgH="431640" progId="Equation.3">
                  <p:embed/>
                </p:oleObj>
              </mc:Choice>
              <mc:Fallback>
                <p:oleObj name="Ligning" r:id="rId5" imgW="1333440" imgH="431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0663" y="5402982"/>
                        <a:ext cx="3465513" cy="1122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170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4"/>
          <a:stretch>
            <a:fillRect/>
          </a:stretch>
        </p:blipFill>
        <p:spPr bwMode="auto">
          <a:xfrm>
            <a:off x="663576" y="889001"/>
            <a:ext cx="7947025" cy="543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3" name="TextBox 2"/>
          <p:cNvSpPr txBox="1">
            <a:spLocks noChangeArrowheads="1"/>
          </p:cNvSpPr>
          <p:nvPr/>
        </p:nvSpPr>
        <p:spPr bwMode="auto">
          <a:xfrm>
            <a:off x="3048000" y="304800"/>
            <a:ext cx="3257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3200">
                <a:solidFill>
                  <a:srgbClr val="FF0000"/>
                </a:solidFill>
              </a:rPr>
              <a:t>540 d, mag: 8.74</a:t>
            </a:r>
          </a:p>
        </p:txBody>
      </p:sp>
      <p:sp>
        <p:nvSpPr>
          <p:cNvPr id="25604" name="TextBox 3"/>
          <p:cNvSpPr txBox="1">
            <a:spLocks noChangeArrowheads="1"/>
          </p:cNvSpPr>
          <p:nvPr/>
        </p:nvSpPr>
        <p:spPr bwMode="auto">
          <a:xfrm>
            <a:off x="5867401" y="1306513"/>
            <a:ext cx="1954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F main sequence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528" y="6135687"/>
            <a:ext cx="1143262" cy="461665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da-DK" sz="2400" b="1" dirty="0" err="1">
                <a:solidFill>
                  <a:srgbClr val="333399"/>
                </a:solidFill>
              </a:rPr>
              <a:t>Kepler</a:t>
            </a:r>
            <a:endParaRPr lang="da-DK" sz="2400" b="1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82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1" y="228600"/>
            <a:ext cx="8874125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7" name="TextBox 1"/>
          <p:cNvSpPr txBox="1">
            <a:spLocks noChangeArrowheads="1"/>
          </p:cNvSpPr>
          <p:nvPr/>
        </p:nvSpPr>
        <p:spPr bwMode="auto">
          <a:xfrm>
            <a:off x="6858001" y="914401"/>
            <a:ext cx="16764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a-DK" smtClean="0">
              <a:solidFill>
                <a:srgbClr val="000000"/>
              </a:solidFill>
            </a:endParaRPr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3581400"/>
            <a:ext cx="16764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50" name="TextBox 2"/>
          <p:cNvSpPr txBox="1">
            <a:spLocks noChangeArrowheads="1"/>
          </p:cNvSpPr>
          <p:nvPr/>
        </p:nvSpPr>
        <p:spPr bwMode="auto">
          <a:xfrm>
            <a:off x="1381928" y="670054"/>
            <a:ext cx="3982160" cy="3046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 dirty="0" smtClean="0">
                <a:solidFill>
                  <a:srgbClr val="FF0000"/>
                </a:solidFill>
              </a:rPr>
              <a:t>Extended time series data</a:t>
            </a:r>
            <a:endParaRPr lang="en-GB" sz="2400" b="1" dirty="0">
              <a:solidFill>
                <a:srgbClr val="FF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 dirty="0" smtClean="0">
                <a:solidFill>
                  <a:srgbClr val="FF0000"/>
                </a:solidFill>
              </a:rPr>
              <a:t>High duty </a:t>
            </a:r>
            <a:r>
              <a:rPr lang="en-GB" sz="2400" b="1" dirty="0">
                <a:solidFill>
                  <a:srgbClr val="FF0000"/>
                </a:solidFill>
              </a:rPr>
              <a:t>cycle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 dirty="0" smtClean="0">
                <a:solidFill>
                  <a:srgbClr val="FF0000"/>
                </a:solidFill>
              </a:rPr>
              <a:t>High SNR (radial vel.)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 dirty="0" smtClean="0">
                <a:solidFill>
                  <a:srgbClr val="FF0000"/>
                </a:solidFill>
              </a:rPr>
              <a:t>Follow-up on ground</a:t>
            </a:r>
            <a:endParaRPr lang="en-GB" sz="2400" b="1" dirty="0">
              <a:solidFill>
                <a:srgbClr val="FF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FF0000"/>
                </a:solidFill>
              </a:rPr>
              <a:t>Many </a:t>
            </a:r>
            <a:r>
              <a:rPr lang="en-GB" sz="2400" b="1" dirty="0" smtClean="0">
                <a:solidFill>
                  <a:srgbClr val="FF0000"/>
                </a:solidFill>
              </a:rPr>
              <a:t>targets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 dirty="0" smtClean="0">
                <a:solidFill>
                  <a:srgbClr val="FF0000"/>
                </a:solidFill>
              </a:rPr>
              <a:t>Models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b="1" dirty="0">
              <a:solidFill>
                <a:srgbClr val="FF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93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-242888"/>
            <a:ext cx="8594725" cy="575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HATp7PhasesLightCurv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99" y="4648201"/>
            <a:ext cx="9491663" cy="533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748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Text Box 3"/>
          <p:cNvSpPr txBox="1">
            <a:spLocks noChangeArrowheads="1"/>
          </p:cNvSpPr>
          <p:nvPr/>
        </p:nvSpPr>
        <p:spPr bwMode="auto">
          <a:xfrm>
            <a:off x="5292725" y="981075"/>
            <a:ext cx="1387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a-DK" sz="2400" b="1">
                <a:solidFill>
                  <a:srgbClr val="A50021"/>
                </a:solidFill>
              </a:rPr>
              <a:t>HAT-P-7</a:t>
            </a:r>
            <a:endParaRPr lang="en-US" sz="2400" b="1">
              <a:solidFill>
                <a:srgbClr val="A50021"/>
              </a:solidFill>
            </a:endParaRPr>
          </a:p>
        </p:txBody>
      </p:sp>
      <p:pic>
        <p:nvPicPr>
          <p:cNvPr id="2" name="HATp7PhasesLightCurv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648200"/>
            <a:ext cx="9491663" cy="533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208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700"/>
            <a:ext cx="6637338" cy="463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2085" name="TextBox 2"/>
          <p:cNvSpPr txBox="1">
            <a:spLocks noChangeArrowheads="1"/>
          </p:cNvSpPr>
          <p:nvPr/>
        </p:nvSpPr>
        <p:spPr bwMode="auto">
          <a:xfrm>
            <a:off x="307975" y="228600"/>
            <a:ext cx="1749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a-DK" sz="3200" b="1">
                <a:solidFill>
                  <a:srgbClr val="FF0000"/>
                </a:solidFill>
              </a:rPr>
              <a:t>HAT-P-7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8295" y="4114800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Nielsen et al. 2012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89934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4CBD367-EA86-42C9-B212-5ADC4E4A170F}" type="slidenum">
              <a:rPr lang="en-US" smtClean="0">
                <a:solidFill>
                  <a:srgbClr val="000000"/>
                </a:solidFill>
                <a:cs typeface="Arial" pitchFamily="34" charset="0"/>
                <a:sym typeface="Arial" pitchFamily="34" charset="0"/>
              </a:rPr>
              <a:pPr/>
              <a:t>53</a:t>
            </a:fld>
            <a:endParaRPr lang="en-US" smtClean="0">
              <a:solidFill>
                <a:srgbClr val="000000"/>
              </a:solidFill>
              <a:cs typeface="Arial" pitchFamily="34" charset="0"/>
              <a:sym typeface="Arial" pitchFamily="34" charset="0"/>
            </a:endParaRPr>
          </a:p>
        </p:txBody>
      </p:sp>
      <p:pic>
        <p:nvPicPr>
          <p:cNvPr id="294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14400"/>
            <a:ext cx="714692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94916" name="TextBox 4"/>
          <p:cNvSpPr txBox="1">
            <a:spLocks noChangeArrowheads="1"/>
          </p:cNvSpPr>
          <p:nvPr/>
        </p:nvSpPr>
        <p:spPr bwMode="auto">
          <a:xfrm>
            <a:off x="838200" y="228600"/>
            <a:ext cx="78597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a-DK" sz="3200">
                <a:solidFill>
                  <a:srgbClr val="FFFFFF"/>
                </a:solidFill>
                <a:cs typeface="ヒラギノ角ゴ ProN W3"/>
              </a:rPr>
              <a:t>Kepler Exoplanet Candidates – June 2010</a:t>
            </a:r>
          </a:p>
        </p:txBody>
      </p:sp>
      <p:pic>
        <p:nvPicPr>
          <p:cNvPr id="294917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676400"/>
            <a:ext cx="9366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918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971800"/>
            <a:ext cx="50323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919" name="Picture 7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503738"/>
            <a:ext cx="144463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4920" name="TextBox 93"/>
          <p:cNvSpPr txBox="1">
            <a:spLocks noChangeArrowheads="1"/>
          </p:cNvSpPr>
          <p:nvPr/>
        </p:nvSpPr>
        <p:spPr bwMode="auto">
          <a:xfrm>
            <a:off x="685800" y="5715000"/>
            <a:ext cx="1041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a-DK" sz="4000">
                <a:solidFill>
                  <a:srgbClr val="FF0000"/>
                </a:solidFill>
                <a:cs typeface="ヒラギノ角ゴ ProN W3"/>
              </a:rPr>
              <a:t>312</a:t>
            </a:r>
          </a:p>
        </p:txBody>
      </p:sp>
      <p:sp>
        <p:nvSpPr>
          <p:cNvPr id="294921" name="TextBox 2"/>
          <p:cNvSpPr txBox="1">
            <a:spLocks noChangeArrowheads="1"/>
          </p:cNvSpPr>
          <p:nvPr/>
        </p:nvSpPr>
        <p:spPr bwMode="auto">
          <a:xfrm>
            <a:off x="3898900" y="5661025"/>
            <a:ext cx="1536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a-DK" sz="2400">
                <a:solidFill>
                  <a:srgbClr val="F2F2F2"/>
                </a:solidFill>
                <a:cs typeface="ヒラギノ角ゴ ProN W3"/>
              </a:rPr>
              <a:t>Period (d)</a:t>
            </a:r>
          </a:p>
        </p:txBody>
      </p:sp>
      <p:sp>
        <p:nvSpPr>
          <p:cNvPr id="294922" name="TextBox 9"/>
          <p:cNvSpPr txBox="1">
            <a:spLocks noChangeArrowheads="1"/>
          </p:cNvSpPr>
          <p:nvPr/>
        </p:nvSpPr>
        <p:spPr bwMode="auto">
          <a:xfrm rot="-5400000">
            <a:off x="-705643" y="3018631"/>
            <a:ext cx="3384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a-DK" sz="2400">
                <a:solidFill>
                  <a:srgbClr val="F2F2F2"/>
                </a:solidFill>
                <a:cs typeface="ヒラギノ角ゴ ProN W3"/>
              </a:rPr>
              <a:t>Radius relative to Earth</a:t>
            </a:r>
          </a:p>
        </p:txBody>
      </p:sp>
    </p:spTree>
    <p:extLst>
      <p:ext uri="{BB962C8B-B14F-4D97-AF65-F5344CB8AC3E}">
        <p14:creationId xmlns:p14="http://schemas.microsoft.com/office/powerpoint/2010/main" val="1648842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TextBox 4"/>
          <p:cNvSpPr txBox="1">
            <a:spLocks noChangeArrowheads="1"/>
          </p:cNvSpPr>
          <p:nvPr/>
        </p:nvSpPr>
        <p:spPr bwMode="auto">
          <a:xfrm>
            <a:off x="838200" y="228600"/>
            <a:ext cx="7677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a-DK" sz="3200">
                <a:solidFill>
                  <a:srgbClr val="FFFFFF"/>
                </a:solidFill>
                <a:cs typeface="ヒラギノ角ゴ ProN W3"/>
              </a:rPr>
              <a:t>Kepler Exoplanet Candidates – Feb 2011</a:t>
            </a:r>
          </a:p>
        </p:txBody>
      </p:sp>
      <p:pic>
        <p:nvPicPr>
          <p:cNvPr id="2959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14400"/>
            <a:ext cx="7145338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5940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F9B996E-19BC-4C93-923E-9AE5141E612F}" type="slidenum">
              <a:rPr lang="en-US" smtClean="0">
                <a:solidFill>
                  <a:srgbClr val="000000"/>
                </a:solidFill>
                <a:cs typeface="Arial" pitchFamily="34" charset="0"/>
                <a:sym typeface="Arial" pitchFamily="34" charset="0"/>
              </a:rPr>
              <a:pPr/>
              <a:t>54</a:t>
            </a:fld>
            <a:endParaRPr lang="en-US" smtClean="0">
              <a:solidFill>
                <a:srgbClr val="000000"/>
              </a:solidFill>
              <a:cs typeface="Arial" pitchFamily="34" charset="0"/>
              <a:sym typeface="Arial" pitchFamily="34" charset="0"/>
            </a:endParaRPr>
          </a:p>
        </p:txBody>
      </p:sp>
      <p:pic>
        <p:nvPicPr>
          <p:cNvPr id="295941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676400"/>
            <a:ext cx="9366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5942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971800"/>
            <a:ext cx="50323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5943" name="Picture 7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503738"/>
            <a:ext cx="144463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5944" name="TextBox 93"/>
          <p:cNvSpPr txBox="1">
            <a:spLocks noChangeArrowheads="1"/>
          </p:cNvSpPr>
          <p:nvPr/>
        </p:nvSpPr>
        <p:spPr bwMode="auto">
          <a:xfrm>
            <a:off x="533400" y="5715000"/>
            <a:ext cx="13255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a-DK" sz="4000">
                <a:solidFill>
                  <a:srgbClr val="FF0000"/>
                </a:solidFill>
                <a:cs typeface="ヒラギノ角ゴ ProN W3"/>
              </a:rPr>
              <a:t>1235</a:t>
            </a:r>
          </a:p>
        </p:txBody>
      </p:sp>
      <p:sp>
        <p:nvSpPr>
          <p:cNvPr id="295945" name="TextBox 8"/>
          <p:cNvSpPr txBox="1">
            <a:spLocks noChangeArrowheads="1"/>
          </p:cNvSpPr>
          <p:nvPr/>
        </p:nvSpPr>
        <p:spPr bwMode="auto">
          <a:xfrm>
            <a:off x="3898900" y="5661025"/>
            <a:ext cx="1536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a-DK" sz="2400">
                <a:solidFill>
                  <a:srgbClr val="F2F2F2"/>
                </a:solidFill>
                <a:cs typeface="ヒラギノ角ゴ ProN W3"/>
              </a:rPr>
              <a:t>Period (d)</a:t>
            </a:r>
          </a:p>
        </p:txBody>
      </p:sp>
      <p:sp>
        <p:nvSpPr>
          <p:cNvPr id="295946" name="TextBox 9"/>
          <p:cNvSpPr txBox="1">
            <a:spLocks noChangeArrowheads="1"/>
          </p:cNvSpPr>
          <p:nvPr/>
        </p:nvSpPr>
        <p:spPr bwMode="auto">
          <a:xfrm rot="-5400000">
            <a:off x="-705643" y="3018631"/>
            <a:ext cx="3384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a-DK" sz="2400">
                <a:solidFill>
                  <a:srgbClr val="F2F2F2"/>
                </a:solidFill>
                <a:cs typeface="ヒラギノ角ゴ ProN W3"/>
              </a:rPr>
              <a:t>Radius relative to Earth</a:t>
            </a:r>
          </a:p>
        </p:txBody>
      </p:sp>
    </p:spTree>
    <p:extLst>
      <p:ext uri="{BB962C8B-B14F-4D97-AF65-F5344CB8AC3E}">
        <p14:creationId xmlns:p14="http://schemas.microsoft.com/office/powerpoint/2010/main" val="618918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14400"/>
            <a:ext cx="7145338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6963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011AA1C-345B-443A-BC00-C58CC5BD5DE9}" type="slidenum">
              <a:rPr lang="en-US" smtClean="0">
                <a:solidFill>
                  <a:srgbClr val="000000"/>
                </a:solidFill>
                <a:cs typeface="Arial" pitchFamily="34" charset="0"/>
                <a:sym typeface="Arial" pitchFamily="34" charset="0"/>
              </a:rPr>
              <a:pPr/>
              <a:t>55</a:t>
            </a:fld>
            <a:endParaRPr lang="en-US" smtClean="0">
              <a:solidFill>
                <a:srgbClr val="000000"/>
              </a:solidFill>
              <a:cs typeface="Arial" pitchFamily="34" charset="0"/>
              <a:sym typeface="Arial" pitchFamily="34" charset="0"/>
            </a:endParaRPr>
          </a:p>
        </p:txBody>
      </p:sp>
      <p:pic>
        <p:nvPicPr>
          <p:cNvPr id="296964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676400"/>
            <a:ext cx="9366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65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971800"/>
            <a:ext cx="50323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66" name="Picture 7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503738"/>
            <a:ext cx="144463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67" name="TextBox 93"/>
          <p:cNvSpPr txBox="1">
            <a:spLocks noChangeArrowheads="1"/>
          </p:cNvSpPr>
          <p:nvPr/>
        </p:nvSpPr>
        <p:spPr bwMode="auto">
          <a:xfrm>
            <a:off x="533400" y="5715000"/>
            <a:ext cx="13255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a-DK" sz="4000">
                <a:solidFill>
                  <a:srgbClr val="FF0000"/>
                </a:solidFill>
                <a:cs typeface="ヒラギノ角ゴ ProN W3"/>
              </a:rPr>
              <a:t>1235</a:t>
            </a:r>
          </a:p>
        </p:txBody>
      </p:sp>
      <p:sp>
        <p:nvSpPr>
          <p:cNvPr id="296968" name="TextBox 8"/>
          <p:cNvSpPr txBox="1">
            <a:spLocks noChangeArrowheads="1"/>
          </p:cNvSpPr>
          <p:nvPr/>
        </p:nvSpPr>
        <p:spPr bwMode="auto">
          <a:xfrm>
            <a:off x="3898900" y="5661025"/>
            <a:ext cx="1536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a-DK" sz="2400">
                <a:solidFill>
                  <a:srgbClr val="F2F2F2"/>
                </a:solidFill>
                <a:cs typeface="ヒラギノ角ゴ ProN W3"/>
              </a:rPr>
              <a:t>Period (d)</a:t>
            </a:r>
          </a:p>
        </p:txBody>
      </p:sp>
      <p:sp>
        <p:nvSpPr>
          <p:cNvPr id="296969" name="TextBox 9"/>
          <p:cNvSpPr txBox="1">
            <a:spLocks noChangeArrowheads="1"/>
          </p:cNvSpPr>
          <p:nvPr/>
        </p:nvSpPr>
        <p:spPr bwMode="auto">
          <a:xfrm rot="-5400000">
            <a:off x="-705643" y="3018631"/>
            <a:ext cx="3384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a-DK" sz="2400">
                <a:solidFill>
                  <a:srgbClr val="F2F2F2"/>
                </a:solidFill>
                <a:cs typeface="ヒラギノ角ゴ ProN W3"/>
              </a:rPr>
              <a:t>Radius relative to Earth</a:t>
            </a:r>
          </a:p>
        </p:txBody>
      </p:sp>
      <p:pic>
        <p:nvPicPr>
          <p:cNvPr id="29697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16"/>
          <a:stretch>
            <a:fillRect/>
          </a:stretch>
        </p:blipFill>
        <p:spPr bwMode="auto">
          <a:xfrm>
            <a:off x="139700" y="4117975"/>
            <a:ext cx="8896350" cy="240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6971" name="TextBox 4"/>
          <p:cNvSpPr txBox="1">
            <a:spLocks noChangeArrowheads="1"/>
          </p:cNvSpPr>
          <p:nvPr/>
        </p:nvSpPr>
        <p:spPr bwMode="auto">
          <a:xfrm>
            <a:off x="838200" y="228600"/>
            <a:ext cx="7677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a-DK" sz="3200">
                <a:solidFill>
                  <a:srgbClr val="FFFFFF"/>
                </a:solidFill>
                <a:cs typeface="ヒラギノ角ゴ ProN W3"/>
              </a:rPr>
              <a:t>Kepler Exoplanet Candidates – Feb 2011</a:t>
            </a:r>
          </a:p>
        </p:txBody>
      </p:sp>
    </p:spTree>
    <p:extLst>
      <p:ext uri="{BB962C8B-B14F-4D97-AF65-F5344CB8AC3E}">
        <p14:creationId xmlns:p14="http://schemas.microsoft.com/office/powerpoint/2010/main" val="2436757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267B654-9003-4A38-86A7-7FCE09783EE8}" type="slidenum">
              <a:rPr lang="en-US" smtClean="0">
                <a:solidFill>
                  <a:srgbClr val="000000"/>
                </a:solidFill>
                <a:cs typeface="Arial" pitchFamily="34" charset="0"/>
                <a:sym typeface="Arial" pitchFamily="34" charset="0"/>
              </a:rPr>
              <a:pPr/>
              <a:t>56</a:t>
            </a:fld>
            <a:endParaRPr lang="en-US" smtClean="0">
              <a:solidFill>
                <a:srgbClr val="000000"/>
              </a:solidFill>
              <a:cs typeface="Arial" pitchFamily="34" charset="0"/>
              <a:sym typeface="Arial" pitchFamily="34" charset="0"/>
            </a:endParaRPr>
          </a:p>
        </p:txBody>
      </p:sp>
      <p:pic>
        <p:nvPicPr>
          <p:cNvPr id="297987" name="Picture 2" descr="Rp_vs_p_single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90638"/>
            <a:ext cx="5867400" cy="38147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988" name="TextBox 3"/>
          <p:cNvSpPr txBox="1">
            <a:spLocks noChangeArrowheads="1"/>
          </p:cNvSpPr>
          <p:nvPr/>
        </p:nvSpPr>
        <p:spPr bwMode="auto">
          <a:xfrm>
            <a:off x="647700" y="304800"/>
            <a:ext cx="7848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2800">
                <a:solidFill>
                  <a:srgbClr val="FFFFFF"/>
                </a:solidFill>
                <a:cs typeface="Arial" pitchFamily="34" charset="0"/>
              </a:rPr>
              <a:t>Kepler: 827 Single Planet Systems Detected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53200" y="5638800"/>
            <a:ext cx="2078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>
                <a:solidFill>
                  <a:srgbClr val="F8F8F8"/>
                </a:solidFill>
              </a:rPr>
              <a:t>Letham</a:t>
            </a:r>
            <a:r>
              <a:rPr lang="da-DK" dirty="0" smtClean="0">
                <a:solidFill>
                  <a:srgbClr val="F8F8F8"/>
                </a:solidFill>
              </a:rPr>
              <a:t> et al. 2011</a:t>
            </a:r>
            <a:endParaRPr lang="da-DK" dirty="0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79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9143217-2E60-48B0-97CE-D89B7035D1F9}" type="slidenum">
              <a:rPr lang="en-US" smtClean="0">
                <a:solidFill>
                  <a:srgbClr val="000000"/>
                </a:solidFill>
                <a:cs typeface="Arial" pitchFamily="34" charset="0"/>
                <a:sym typeface="Arial" pitchFamily="34" charset="0"/>
              </a:rPr>
              <a:pPr/>
              <a:t>57</a:t>
            </a:fld>
            <a:endParaRPr lang="en-US" smtClean="0">
              <a:solidFill>
                <a:srgbClr val="000000"/>
              </a:solidFill>
              <a:cs typeface="Arial" pitchFamily="34" charset="0"/>
              <a:sym typeface="Arial" pitchFamily="34" charset="0"/>
            </a:endParaRPr>
          </a:p>
        </p:txBody>
      </p:sp>
      <p:sp>
        <p:nvSpPr>
          <p:cNvPr id="299011" name="TextBox 2"/>
          <p:cNvSpPr txBox="1">
            <a:spLocks noChangeArrowheads="1"/>
          </p:cNvSpPr>
          <p:nvPr/>
        </p:nvSpPr>
        <p:spPr bwMode="auto">
          <a:xfrm>
            <a:off x="609600" y="5486400"/>
            <a:ext cx="822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3600">
                <a:solidFill>
                  <a:srgbClr val="558ED5"/>
                </a:solidFill>
                <a:cs typeface="Arial" pitchFamily="34" charset="0"/>
              </a:rPr>
              <a:t>408 candidates </a:t>
            </a:r>
            <a:r>
              <a:rPr lang="en-US" sz="3600">
                <a:solidFill>
                  <a:srgbClr val="FFFFFF"/>
                </a:solidFill>
                <a:cs typeface="Arial" pitchFamily="34" charset="0"/>
              </a:rPr>
              <a:t>in 170 multiple systems</a:t>
            </a:r>
          </a:p>
        </p:txBody>
      </p:sp>
      <p:pic>
        <p:nvPicPr>
          <p:cNvPr id="299012" name="Picture 3" descr="Rp_vs_p_all.eps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225" y="1292225"/>
            <a:ext cx="5870575" cy="3813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9013" name="TextBox 5"/>
          <p:cNvSpPr txBox="1">
            <a:spLocks noChangeArrowheads="1"/>
          </p:cNvSpPr>
          <p:nvPr/>
        </p:nvSpPr>
        <p:spPr bwMode="auto">
          <a:xfrm>
            <a:off x="647700" y="304800"/>
            <a:ext cx="7848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2800">
                <a:solidFill>
                  <a:srgbClr val="FFFFFF"/>
                </a:solidFill>
                <a:cs typeface="Arial" pitchFamily="34" charset="0"/>
              </a:rPr>
              <a:t>Kepler: 827 Single Planet Systems Detected</a:t>
            </a:r>
          </a:p>
        </p:txBody>
      </p:sp>
    </p:spTree>
    <p:extLst>
      <p:ext uri="{BB962C8B-B14F-4D97-AF65-F5344CB8AC3E}">
        <p14:creationId xmlns:p14="http://schemas.microsoft.com/office/powerpoint/2010/main" val="3077928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5F830DA2-25C3-41B2-ABDE-FB4115DDD7C8}" type="slidenum">
              <a:rPr lang="en-US" smtClean="0">
                <a:solidFill>
                  <a:srgbClr val="000000"/>
                </a:solidFill>
                <a:cs typeface="Arial" pitchFamily="34" charset="0"/>
                <a:sym typeface="Arial" pitchFamily="34" charset="0"/>
              </a:rPr>
              <a:pPr/>
              <a:t>58</a:t>
            </a:fld>
            <a:endParaRPr lang="en-US" smtClean="0">
              <a:solidFill>
                <a:srgbClr val="000000"/>
              </a:solidFill>
              <a:cs typeface="Arial" pitchFamily="34" charset="0"/>
              <a:sym typeface="Arial" pitchFamily="34" charset="0"/>
            </a:endParaRPr>
          </a:p>
        </p:txBody>
      </p:sp>
      <p:pic>
        <p:nvPicPr>
          <p:cNvPr id="30003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144463"/>
            <a:ext cx="3471862" cy="225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sc2005-06v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084" y="2474913"/>
            <a:ext cx="5945716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003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144463"/>
            <a:ext cx="3468687" cy="225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96200" y="6324600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>
                <a:solidFill>
                  <a:srgbClr val="F8F8F8"/>
                </a:solidFill>
              </a:rPr>
              <a:t>(</a:t>
            </a:r>
            <a:r>
              <a:rPr lang="da-DK" sz="1400" dirty="0" smtClean="0">
                <a:solidFill>
                  <a:srgbClr val="F8F8F8"/>
                </a:solidFill>
              </a:rPr>
              <a:t>from </a:t>
            </a:r>
            <a:r>
              <a:rPr lang="da-DK" sz="1400" dirty="0" err="1" smtClean="0">
                <a:solidFill>
                  <a:srgbClr val="F8F8F8"/>
                </a:solidFill>
              </a:rPr>
              <a:t>Spitzer</a:t>
            </a:r>
            <a:r>
              <a:rPr lang="da-DK" sz="1400" dirty="0" smtClean="0">
                <a:solidFill>
                  <a:srgbClr val="F8F8F8"/>
                </a:solidFill>
              </a:rPr>
              <a:t>)</a:t>
            </a:r>
            <a:endParaRPr lang="da-DK" sz="1400" dirty="0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868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TextBox 4"/>
          <p:cNvSpPr txBox="1">
            <a:spLocks noChangeArrowheads="1"/>
          </p:cNvSpPr>
          <p:nvPr/>
        </p:nvSpPr>
        <p:spPr bwMode="auto">
          <a:xfrm>
            <a:off x="838200" y="228600"/>
            <a:ext cx="7670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a-DK" sz="3200">
                <a:solidFill>
                  <a:srgbClr val="FFFFFF"/>
                </a:solidFill>
                <a:cs typeface="ヒラギノ角ゴ ProN W3"/>
              </a:rPr>
              <a:t>Kepler Exoplanet Candidates – Dec 2011</a:t>
            </a:r>
          </a:p>
        </p:txBody>
      </p:sp>
      <p:pic>
        <p:nvPicPr>
          <p:cNvPr id="30105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14400"/>
            <a:ext cx="714692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1060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119CC66-3681-4744-BEA3-0B294D736AFD}" type="slidenum">
              <a:rPr lang="en-US" smtClean="0">
                <a:solidFill>
                  <a:srgbClr val="000000"/>
                </a:solidFill>
                <a:cs typeface="Arial" pitchFamily="34" charset="0"/>
                <a:sym typeface="Arial" pitchFamily="34" charset="0"/>
              </a:rPr>
              <a:pPr/>
              <a:t>59</a:t>
            </a:fld>
            <a:endParaRPr lang="en-US" smtClean="0">
              <a:solidFill>
                <a:srgbClr val="000000"/>
              </a:solidFill>
              <a:cs typeface="Arial" pitchFamily="34" charset="0"/>
              <a:sym typeface="Arial" pitchFamily="34" charset="0"/>
            </a:endParaRPr>
          </a:p>
        </p:txBody>
      </p:sp>
      <p:pic>
        <p:nvPicPr>
          <p:cNvPr id="301061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676400"/>
            <a:ext cx="9366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1062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971800"/>
            <a:ext cx="50323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1063" name="Picture 7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503738"/>
            <a:ext cx="144463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1064" name="TextBox 93"/>
          <p:cNvSpPr txBox="1">
            <a:spLocks noChangeArrowheads="1"/>
          </p:cNvSpPr>
          <p:nvPr/>
        </p:nvSpPr>
        <p:spPr bwMode="auto">
          <a:xfrm>
            <a:off x="533400" y="5715000"/>
            <a:ext cx="13255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a-DK" sz="4000">
                <a:solidFill>
                  <a:srgbClr val="FF0000"/>
                </a:solidFill>
                <a:cs typeface="ヒラギノ角ゴ ProN W3"/>
              </a:rPr>
              <a:t>2326</a:t>
            </a:r>
          </a:p>
        </p:txBody>
      </p:sp>
      <p:sp>
        <p:nvSpPr>
          <p:cNvPr id="301065" name="TextBox 9"/>
          <p:cNvSpPr txBox="1">
            <a:spLocks noChangeArrowheads="1"/>
          </p:cNvSpPr>
          <p:nvPr/>
        </p:nvSpPr>
        <p:spPr bwMode="auto">
          <a:xfrm>
            <a:off x="3898900" y="5661025"/>
            <a:ext cx="1536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a-DK" sz="2400">
                <a:solidFill>
                  <a:srgbClr val="F2F2F2"/>
                </a:solidFill>
                <a:cs typeface="ヒラギノ角ゴ ProN W3"/>
              </a:rPr>
              <a:t>Period (d)</a:t>
            </a:r>
          </a:p>
        </p:txBody>
      </p:sp>
      <p:sp>
        <p:nvSpPr>
          <p:cNvPr id="301066" name="TextBox 10"/>
          <p:cNvSpPr txBox="1">
            <a:spLocks noChangeArrowheads="1"/>
          </p:cNvSpPr>
          <p:nvPr/>
        </p:nvSpPr>
        <p:spPr bwMode="auto">
          <a:xfrm rot="-5400000">
            <a:off x="-705643" y="3018631"/>
            <a:ext cx="3384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a-DK" sz="2400">
                <a:solidFill>
                  <a:srgbClr val="F2F2F2"/>
                </a:solidFill>
                <a:cs typeface="ヒラギノ角ゴ ProN W3"/>
              </a:rPr>
              <a:t>Radius relative to Earth</a:t>
            </a:r>
          </a:p>
        </p:txBody>
      </p:sp>
    </p:spTree>
    <p:extLst>
      <p:ext uri="{BB962C8B-B14F-4D97-AF65-F5344CB8AC3E}">
        <p14:creationId xmlns:p14="http://schemas.microsoft.com/office/powerpoint/2010/main" val="2655269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57250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5" name="Rectangle 1"/>
          <p:cNvSpPr>
            <a:spLocks noChangeArrowheads="1"/>
          </p:cNvSpPr>
          <p:nvPr/>
        </p:nvSpPr>
        <p:spPr bwMode="auto">
          <a:xfrm>
            <a:off x="838200" y="3962400"/>
            <a:ext cx="78486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… we report the detection of non-rigid rotation in the interiors of red-giant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stars using light curves obtained by the Kepler spacecraft. We exploit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rotational splittings of the recently detected mixed modes, to demonstrate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an increasing rotation rate from the surface of the star to the stellar core.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Comparing with theoretically predicted rotational splittings, we established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that </a:t>
            </a:r>
            <a:r>
              <a:rPr lang="en-US" b="1" smtClean="0">
                <a:solidFill>
                  <a:srgbClr val="FF0000"/>
                </a:solidFill>
              </a:rPr>
              <a:t>the core must rotate at least ten times faster than the surface</a:t>
            </a:r>
            <a:r>
              <a:rPr lang="en-US" smtClean="0">
                <a:solidFill>
                  <a:srgbClr val="000000"/>
                </a:solidFill>
              </a:rPr>
              <a:t>.</a:t>
            </a:r>
            <a:endParaRPr lang="da-DK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02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Slide Number Placeholder 3"/>
          <p:cNvSpPr txBox="1">
            <a:spLocks noGrp="1"/>
          </p:cNvSpPr>
          <p:nvPr/>
        </p:nvSpPr>
        <p:spPr bwMode="auto">
          <a:xfrm>
            <a:off x="8478838" y="6494463"/>
            <a:ext cx="207962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6B7F643-2931-4430-86A6-CF1338E820F5}" type="slidenum">
              <a:rPr lang="en-US" sz="1700">
                <a:solidFill>
                  <a:srgbClr val="000000"/>
                </a:solidFill>
                <a:cs typeface="ヒラギノ角ゴ ProN W3"/>
                <a:sym typeface="Arial" pitchFamily="34" charset="0"/>
              </a:rPr>
              <a:pPr eaLnBrk="1" hangingPunct="1"/>
              <a:t>60</a:t>
            </a:fld>
            <a:endParaRPr lang="en-US" sz="1700">
              <a:solidFill>
                <a:srgbClr val="000000"/>
              </a:solidFill>
              <a:cs typeface="ヒラギノ角ゴ ProN W3"/>
              <a:sym typeface="Arial" pitchFamily="34" charset="0"/>
            </a:endParaRPr>
          </a:p>
        </p:txBody>
      </p:sp>
      <p:pic>
        <p:nvPicPr>
          <p:cNvPr id="307203" name="Picture 7" descr="05Transit_graph03J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72"/>
          <a:stretch>
            <a:fillRect/>
          </a:stretch>
        </p:blipFill>
        <p:spPr bwMode="auto">
          <a:xfrm>
            <a:off x="107950" y="1981200"/>
            <a:ext cx="8410575" cy="490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04" name="Rectangle 9"/>
          <p:cNvSpPr>
            <a:spLocks/>
          </p:cNvSpPr>
          <p:nvPr/>
        </p:nvSpPr>
        <p:spPr bwMode="auto">
          <a:xfrm>
            <a:off x="323850" y="476250"/>
            <a:ext cx="8232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eaLnBrk="1" hangingPunct="1"/>
            <a:r>
              <a:rPr lang="en-US" sz="4000">
                <a:solidFill>
                  <a:srgbClr val="FFFFFF"/>
                </a:solidFill>
                <a:latin typeface="Helvetica Neue Light"/>
                <a:cs typeface="Helvetica" pitchFamily="34" charset="0"/>
                <a:sym typeface="Helvetica" pitchFamily="34" charset="0"/>
              </a:rPr>
              <a:t>Kepler-10</a:t>
            </a:r>
          </a:p>
          <a:p>
            <a:pPr eaLnBrk="1" hangingPunct="1"/>
            <a:r>
              <a:rPr lang="en-US" sz="4000">
                <a:solidFill>
                  <a:srgbClr val="FFFFFF"/>
                </a:solidFill>
                <a:latin typeface="Helvetica Neue Light"/>
                <a:cs typeface="Helvetica" pitchFamily="34" charset="0"/>
                <a:sym typeface="Helvetica" pitchFamily="34" charset="0"/>
              </a:rPr>
              <a:t>     Light Curve</a:t>
            </a:r>
          </a:p>
        </p:txBody>
      </p:sp>
      <p:sp>
        <p:nvSpPr>
          <p:cNvPr id="307205" name="TextBox 1"/>
          <p:cNvSpPr txBox="1">
            <a:spLocks noChangeArrowheads="1"/>
          </p:cNvSpPr>
          <p:nvPr/>
        </p:nvSpPr>
        <p:spPr bwMode="auto">
          <a:xfrm>
            <a:off x="6096000" y="1797050"/>
            <a:ext cx="2090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a-DK">
                <a:solidFill>
                  <a:srgbClr val="F8F8F8"/>
                </a:solidFill>
                <a:cs typeface="ヒラギノ角ゴ ProN W3"/>
              </a:rPr>
              <a:t>Batalha et al. 2011</a:t>
            </a:r>
          </a:p>
        </p:txBody>
      </p:sp>
    </p:spTree>
    <p:extLst>
      <p:ext uri="{BB962C8B-B14F-4D97-AF65-F5344CB8AC3E}">
        <p14:creationId xmlns:p14="http://schemas.microsoft.com/office/powerpoint/2010/main" val="1490023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1475"/>
            <a:ext cx="8213725" cy="1380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822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5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763" y="0"/>
            <a:ext cx="51768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9251" name="TextBox 1"/>
          <p:cNvSpPr txBox="1">
            <a:spLocks noChangeArrowheads="1"/>
          </p:cNvSpPr>
          <p:nvPr/>
        </p:nvSpPr>
        <p:spPr bwMode="auto">
          <a:xfrm>
            <a:off x="684213" y="620713"/>
            <a:ext cx="13922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a-DK" sz="2400">
                <a:solidFill>
                  <a:srgbClr val="F8F8F8"/>
                </a:solidFill>
                <a:latin typeface="Calibri" pitchFamily="34" charset="0"/>
                <a:cs typeface="ヒラギノ角ゴ ProN W3"/>
              </a:rPr>
              <a:t>Kepler-10</a:t>
            </a:r>
          </a:p>
          <a:p>
            <a:pPr eaLnBrk="1" hangingPunct="1"/>
            <a:endParaRPr lang="da-DK" sz="2400">
              <a:solidFill>
                <a:srgbClr val="F8F8F8"/>
              </a:solidFill>
              <a:latin typeface="Calibri" pitchFamily="34" charset="0"/>
              <a:cs typeface="ヒラギノ角ゴ ProN W3"/>
            </a:endParaRPr>
          </a:p>
          <a:p>
            <a:pPr eaLnBrk="1" hangingPunct="1"/>
            <a:r>
              <a:rPr lang="da-DK" sz="2400">
                <a:solidFill>
                  <a:srgbClr val="F8F8F8"/>
                </a:solidFill>
                <a:latin typeface="Calibri" pitchFamily="34" charset="0"/>
                <a:cs typeface="ヒラギノ角ゴ ProN W3"/>
              </a:rPr>
              <a:t>V = 11.2</a:t>
            </a:r>
          </a:p>
        </p:txBody>
      </p:sp>
      <p:pic>
        <p:nvPicPr>
          <p:cNvPr id="309252" name="Picture 2" descr="Planet_reflex_2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67000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0578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TextBox 4"/>
          <p:cNvSpPr txBox="1">
            <a:spLocks noChangeArrowheads="1"/>
          </p:cNvSpPr>
          <p:nvPr/>
        </p:nvSpPr>
        <p:spPr bwMode="auto">
          <a:xfrm>
            <a:off x="838200" y="228600"/>
            <a:ext cx="7670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a-DK" sz="3200" dirty="0" err="1">
                <a:solidFill>
                  <a:srgbClr val="FFFFFF"/>
                </a:solidFill>
                <a:cs typeface="ヒラギノ角ゴ ProN W3"/>
              </a:rPr>
              <a:t>Kepler</a:t>
            </a:r>
            <a:r>
              <a:rPr lang="da-DK" sz="3200" dirty="0">
                <a:solidFill>
                  <a:srgbClr val="FFFFFF"/>
                </a:solidFill>
                <a:cs typeface="ヒラギノ角ゴ ProN W3"/>
              </a:rPr>
              <a:t> </a:t>
            </a:r>
            <a:r>
              <a:rPr lang="da-DK" sz="3200" dirty="0" err="1">
                <a:solidFill>
                  <a:srgbClr val="FFFFFF"/>
                </a:solidFill>
                <a:cs typeface="ヒラギノ角ゴ ProN W3"/>
              </a:rPr>
              <a:t>Exoplanet</a:t>
            </a:r>
            <a:r>
              <a:rPr lang="da-DK" sz="3200" dirty="0">
                <a:solidFill>
                  <a:srgbClr val="FFFFFF"/>
                </a:solidFill>
                <a:cs typeface="ヒラギノ角ゴ ProN W3"/>
              </a:rPr>
              <a:t> Candidates – </a:t>
            </a:r>
            <a:r>
              <a:rPr lang="da-DK" sz="3200" dirty="0" err="1">
                <a:solidFill>
                  <a:srgbClr val="FFFFFF"/>
                </a:solidFill>
                <a:cs typeface="ヒラギノ角ゴ ProN W3"/>
              </a:rPr>
              <a:t>Dec</a:t>
            </a:r>
            <a:r>
              <a:rPr lang="da-DK" sz="3200" dirty="0">
                <a:solidFill>
                  <a:srgbClr val="FFFFFF"/>
                </a:solidFill>
                <a:cs typeface="ヒラギノ角ゴ ProN W3"/>
              </a:rPr>
              <a:t> 2011</a:t>
            </a:r>
          </a:p>
        </p:txBody>
      </p:sp>
      <p:pic>
        <p:nvPicPr>
          <p:cNvPr id="31232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14400"/>
            <a:ext cx="714692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12324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604848C-FF99-4CCE-93FB-A16DF59AEF92}" type="slidenum">
              <a:rPr lang="en-US" smtClean="0">
                <a:solidFill>
                  <a:srgbClr val="000000"/>
                </a:solidFill>
                <a:cs typeface="Arial" pitchFamily="34" charset="0"/>
                <a:sym typeface="Arial" pitchFamily="34" charset="0"/>
              </a:rPr>
              <a:pPr/>
              <a:t>63</a:t>
            </a:fld>
            <a:endParaRPr lang="en-US" smtClean="0">
              <a:solidFill>
                <a:srgbClr val="000000"/>
              </a:solidFill>
              <a:cs typeface="Arial" pitchFamily="34" charset="0"/>
              <a:sym typeface="Arial" pitchFamily="34" charset="0"/>
            </a:endParaRPr>
          </a:p>
        </p:txBody>
      </p:sp>
      <p:pic>
        <p:nvPicPr>
          <p:cNvPr id="312325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676400"/>
            <a:ext cx="9366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326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971800"/>
            <a:ext cx="50323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327" name="Picture 7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503738"/>
            <a:ext cx="144463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2328" name="TextBox 93"/>
          <p:cNvSpPr txBox="1">
            <a:spLocks noChangeArrowheads="1"/>
          </p:cNvSpPr>
          <p:nvPr/>
        </p:nvSpPr>
        <p:spPr bwMode="auto">
          <a:xfrm>
            <a:off x="533400" y="5715000"/>
            <a:ext cx="13255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a-DK" sz="4000">
                <a:solidFill>
                  <a:srgbClr val="FF0000"/>
                </a:solidFill>
                <a:cs typeface="ヒラギノ角ゴ ProN W3"/>
              </a:rPr>
              <a:t>2326</a:t>
            </a:r>
          </a:p>
        </p:txBody>
      </p:sp>
      <p:sp>
        <p:nvSpPr>
          <p:cNvPr id="312329" name="TextBox 9"/>
          <p:cNvSpPr txBox="1">
            <a:spLocks noChangeArrowheads="1"/>
          </p:cNvSpPr>
          <p:nvPr/>
        </p:nvSpPr>
        <p:spPr bwMode="auto">
          <a:xfrm>
            <a:off x="3898900" y="5661025"/>
            <a:ext cx="1536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a-DK" sz="2400">
                <a:solidFill>
                  <a:srgbClr val="F2F2F2"/>
                </a:solidFill>
                <a:cs typeface="ヒラギノ角ゴ ProN W3"/>
              </a:rPr>
              <a:t>Period (d)</a:t>
            </a:r>
          </a:p>
        </p:txBody>
      </p:sp>
      <p:sp>
        <p:nvSpPr>
          <p:cNvPr id="312330" name="TextBox 10"/>
          <p:cNvSpPr txBox="1">
            <a:spLocks noChangeArrowheads="1"/>
          </p:cNvSpPr>
          <p:nvPr/>
        </p:nvSpPr>
        <p:spPr bwMode="auto">
          <a:xfrm rot="-5400000">
            <a:off x="-705643" y="3018631"/>
            <a:ext cx="3384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a-DK" sz="2400">
                <a:solidFill>
                  <a:srgbClr val="F2F2F2"/>
                </a:solidFill>
                <a:cs typeface="ヒラギノ角ゴ ProN W3"/>
              </a:rPr>
              <a:t>Radius relative to Earth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 flipH="1" flipV="1">
            <a:off x="7010400" y="3962400"/>
            <a:ext cx="838200" cy="20843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4" name="Picture 13" descr="Kepler22bArtwork-sm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1400" y="5715000"/>
            <a:ext cx="725506" cy="544734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83444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70"/>
          <a:stretch>
            <a:fillRect/>
          </a:stretch>
        </p:blipFill>
        <p:spPr bwMode="auto">
          <a:xfrm>
            <a:off x="-82550" y="1125538"/>
            <a:ext cx="9501188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3347" name="TextBox 2"/>
          <p:cNvSpPr txBox="1">
            <a:spLocks noChangeArrowheads="1"/>
          </p:cNvSpPr>
          <p:nvPr/>
        </p:nvSpPr>
        <p:spPr bwMode="auto">
          <a:xfrm>
            <a:off x="3248025" y="333375"/>
            <a:ext cx="26924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a-DK" sz="4400" dirty="0">
                <a:solidFill>
                  <a:srgbClr val="000000"/>
                </a:solidFill>
                <a:latin typeface="Calibri" pitchFamily="34" charset="0"/>
              </a:rPr>
              <a:t>Kepler-22b</a:t>
            </a:r>
          </a:p>
        </p:txBody>
      </p:sp>
      <p:pic>
        <p:nvPicPr>
          <p:cNvPr id="31334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246563"/>
            <a:ext cx="4462463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6172200" y="6000690"/>
            <a:ext cx="21222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a-DK" sz="2000" dirty="0" err="1" smtClean="0">
                <a:solidFill>
                  <a:srgbClr val="000000"/>
                </a:solidFill>
                <a:latin typeface="Calibri" pitchFamily="34" charset="0"/>
              </a:rPr>
              <a:t>Batalha</a:t>
            </a:r>
            <a:r>
              <a:rPr lang="da-DK" sz="2000" dirty="0" smtClean="0">
                <a:solidFill>
                  <a:srgbClr val="000000"/>
                </a:solidFill>
                <a:latin typeface="Calibri" pitchFamily="34" charset="0"/>
              </a:rPr>
              <a:t> et al. 2011</a:t>
            </a:r>
            <a:endParaRPr lang="da-DK" sz="20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52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17538"/>
            <a:ext cx="8769350" cy="540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785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2822575"/>
            <a:ext cx="771525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53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3987800"/>
            <a:ext cx="8439150" cy="73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53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4751388"/>
            <a:ext cx="8089900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Kepler22bArtwork-sm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-37798"/>
            <a:ext cx="3816424" cy="2865498"/>
          </a:xfrm>
          <a:prstGeom prst="rect">
            <a:avLst/>
          </a:prstGeom>
          <a:effectLst>
            <a:softEdge rad="304800"/>
          </a:effectLst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181600" y="457200"/>
            <a:ext cx="26924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a-DK" sz="4400" dirty="0">
                <a:solidFill>
                  <a:srgbClr val="000000"/>
                </a:solidFill>
                <a:latin typeface="Calibri" pitchFamily="34" charset="0"/>
              </a:rPr>
              <a:t>Kepler-22b</a:t>
            </a:r>
          </a:p>
        </p:txBody>
      </p:sp>
    </p:spTree>
    <p:extLst>
      <p:ext uri="{BB962C8B-B14F-4D97-AF65-F5344CB8AC3E}">
        <p14:creationId xmlns:p14="http://schemas.microsoft.com/office/powerpoint/2010/main" val="248988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418" name="Picture 2" descr="http://www.cfa.harvard.edu/image_archive/2011/72/hi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4968875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6419" name="TextBox 1"/>
          <p:cNvSpPr txBox="1">
            <a:spLocks noChangeArrowheads="1"/>
          </p:cNvSpPr>
          <p:nvPr/>
        </p:nvSpPr>
        <p:spPr bwMode="auto">
          <a:xfrm>
            <a:off x="5651500" y="333375"/>
            <a:ext cx="1682750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a-DK" sz="3200" b="1">
                <a:solidFill>
                  <a:srgbClr val="000000"/>
                </a:solidFill>
                <a:latin typeface="Cambria" pitchFamily="18" charset="0"/>
              </a:rPr>
              <a:t>TrES-2b</a:t>
            </a:r>
          </a:p>
          <a:p>
            <a:pPr eaLnBrk="1" hangingPunct="1"/>
            <a:endParaRPr lang="da-DK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/>
            <a:endParaRPr lang="da-DK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/>
            <a:endParaRPr lang="da-DK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1642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0" b="14523"/>
          <a:stretch>
            <a:fillRect/>
          </a:stretch>
        </p:blipFill>
        <p:spPr bwMode="auto">
          <a:xfrm>
            <a:off x="5230813" y="2166938"/>
            <a:ext cx="4381500" cy="284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6421" name="Rectangle 2"/>
          <p:cNvSpPr>
            <a:spLocks noChangeArrowheads="1"/>
          </p:cNvSpPr>
          <p:nvPr/>
        </p:nvSpPr>
        <p:spPr bwMode="auto">
          <a:xfrm>
            <a:off x="609600" y="5353050"/>
            <a:ext cx="82089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2400">
                <a:latin typeface="Cambria" pitchFamily="18" charset="0"/>
              </a:rPr>
              <a:t>David M. Kipping &amp; David S. Spiegel. </a:t>
            </a:r>
            <a:r>
              <a:rPr lang="en-US" sz="2400" i="1">
                <a:latin typeface="Cambria" pitchFamily="18" charset="0"/>
              </a:rPr>
              <a:t>Monthly Notices of the Royal Astronomical Society</a:t>
            </a:r>
            <a:r>
              <a:rPr lang="en-US" sz="2400">
                <a:latin typeface="Cambria" pitchFamily="18" charset="0"/>
              </a:rPr>
              <a:t>. For </a:t>
            </a:r>
            <a:r>
              <a:rPr lang="en-US" sz="2400">
                <a:solidFill>
                  <a:srgbClr val="000000"/>
                </a:solidFill>
                <a:latin typeface="Cambria" pitchFamily="18" charset="0"/>
              </a:rPr>
              <a:t>all models, the geometric albedo is &lt; 1%, and for the best-fit models it is ∼0.04%</a:t>
            </a:r>
            <a:endParaRPr lang="da-DK" sz="2400">
              <a:solidFill>
                <a:srgbClr val="00000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97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1743075"/>
            <a:ext cx="8896350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43" name="TextBox 3"/>
          <p:cNvSpPr txBox="1">
            <a:spLocks noChangeArrowheads="1"/>
          </p:cNvSpPr>
          <p:nvPr/>
        </p:nvSpPr>
        <p:spPr bwMode="auto">
          <a:xfrm>
            <a:off x="3533775" y="558800"/>
            <a:ext cx="20288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a-DK" sz="3200" b="1">
                <a:solidFill>
                  <a:srgbClr val="FF0000"/>
                </a:solidFill>
              </a:rPr>
              <a:t>Kepler-11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24600" y="5867400"/>
            <a:ext cx="2180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/>
              <a:t>Lissauer</a:t>
            </a:r>
            <a:r>
              <a:rPr lang="da-DK" dirty="0" smtClean="0"/>
              <a:t> et al. 2011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7087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0"/>
            <a:ext cx="8193087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8467" name="Rectangle 1"/>
          <p:cNvSpPr>
            <a:spLocks noChangeArrowheads="1"/>
          </p:cNvSpPr>
          <p:nvPr/>
        </p:nvSpPr>
        <p:spPr bwMode="auto">
          <a:xfrm>
            <a:off x="4343400" y="6248400"/>
            <a:ext cx="4648200" cy="762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4752181" y="0"/>
            <a:ext cx="4010819" cy="6781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12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9" y="228601"/>
            <a:ext cx="8736012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764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0"/>
            <a:ext cx="8193087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8467" name="Rectangle 1"/>
          <p:cNvSpPr>
            <a:spLocks noChangeArrowheads="1"/>
          </p:cNvSpPr>
          <p:nvPr/>
        </p:nvSpPr>
        <p:spPr bwMode="auto">
          <a:xfrm>
            <a:off x="4343400" y="6248400"/>
            <a:ext cx="4648200" cy="762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8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514" name="Picture 2" descr="http://upload.wikimedia.org/wikipedia/commons/2/2c/Exoplanet_Mass-Radius_Scatter_Super-Eart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0350"/>
            <a:ext cx="5256212" cy="615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05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94" t="40166" b="34946"/>
          <a:stretch>
            <a:fillRect/>
          </a:stretch>
        </p:blipFill>
        <p:spPr bwMode="auto">
          <a:xfrm>
            <a:off x="4800600" y="228600"/>
            <a:ext cx="4289425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771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514" name="Picture 2" descr="http://upload.wikimedia.org/wikipedia/commons/2/2c/Exoplanet_Mass-Radius_Scatter_Super-Eart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38600"/>
            <a:ext cx="9144000" cy="107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05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94" t="40166" b="34946"/>
          <a:stretch>
            <a:fillRect/>
          </a:stretch>
        </p:blipFill>
        <p:spPr bwMode="auto">
          <a:xfrm>
            <a:off x="4800600" y="228600"/>
            <a:ext cx="4289425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104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9143217-2E60-48B0-97CE-D89B7035D1F9}" type="slidenum">
              <a:rPr lang="en-US" smtClean="0">
                <a:solidFill>
                  <a:srgbClr val="000000"/>
                </a:solidFill>
                <a:cs typeface="Arial" pitchFamily="34" charset="0"/>
                <a:sym typeface="Arial" pitchFamily="34" charset="0"/>
              </a:rPr>
              <a:pPr/>
              <a:t>73</a:t>
            </a:fld>
            <a:endParaRPr lang="en-US" smtClean="0">
              <a:solidFill>
                <a:srgbClr val="000000"/>
              </a:solidFill>
              <a:cs typeface="Arial" pitchFamily="34" charset="0"/>
              <a:sym typeface="Arial" pitchFamily="34" charset="0"/>
            </a:endParaRPr>
          </a:p>
        </p:txBody>
      </p:sp>
      <p:sp>
        <p:nvSpPr>
          <p:cNvPr id="299011" name="TextBox 2"/>
          <p:cNvSpPr txBox="1">
            <a:spLocks noChangeArrowheads="1"/>
          </p:cNvSpPr>
          <p:nvPr/>
        </p:nvSpPr>
        <p:spPr bwMode="auto">
          <a:xfrm>
            <a:off x="609600" y="5486400"/>
            <a:ext cx="822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3600">
                <a:solidFill>
                  <a:srgbClr val="558ED5"/>
                </a:solidFill>
                <a:cs typeface="Arial" pitchFamily="34" charset="0"/>
              </a:rPr>
              <a:t>408 candidates </a:t>
            </a:r>
            <a:r>
              <a:rPr lang="en-US" sz="3600">
                <a:solidFill>
                  <a:srgbClr val="FFFFFF"/>
                </a:solidFill>
                <a:cs typeface="Arial" pitchFamily="34" charset="0"/>
              </a:rPr>
              <a:t>in 170 multiple systems</a:t>
            </a:r>
          </a:p>
        </p:txBody>
      </p:sp>
      <p:pic>
        <p:nvPicPr>
          <p:cNvPr id="299012" name="Picture 3" descr="Rp_vs_p_all.eps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225" y="1292225"/>
            <a:ext cx="5870575" cy="3813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9013" name="TextBox 5"/>
          <p:cNvSpPr txBox="1">
            <a:spLocks noChangeArrowheads="1"/>
          </p:cNvSpPr>
          <p:nvPr/>
        </p:nvSpPr>
        <p:spPr bwMode="auto">
          <a:xfrm>
            <a:off x="647700" y="304800"/>
            <a:ext cx="7848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2800">
                <a:solidFill>
                  <a:srgbClr val="FFFFFF"/>
                </a:solidFill>
                <a:cs typeface="Arial" pitchFamily="34" charset="0"/>
              </a:rPr>
              <a:t>Kepler: 827 Single Planet Systems Detected</a:t>
            </a:r>
          </a:p>
        </p:txBody>
      </p:sp>
    </p:spTree>
    <p:extLst>
      <p:ext uri="{BB962C8B-B14F-4D97-AF65-F5344CB8AC3E}">
        <p14:creationId xmlns:p14="http://schemas.microsoft.com/office/powerpoint/2010/main" val="1538922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TextBox 4"/>
          <p:cNvSpPr txBox="1">
            <a:spLocks noChangeArrowheads="1"/>
          </p:cNvSpPr>
          <p:nvPr/>
        </p:nvSpPr>
        <p:spPr bwMode="auto">
          <a:xfrm>
            <a:off x="1259632" y="228600"/>
            <a:ext cx="65373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GB" sz="3200" dirty="0" err="1">
                <a:solidFill>
                  <a:srgbClr val="FFFFFF"/>
                </a:solidFill>
                <a:cs typeface="ヒラギノ角ゴ ProN W3"/>
              </a:rPr>
              <a:t>Kepler</a:t>
            </a:r>
            <a:r>
              <a:rPr lang="en-GB" sz="3200" dirty="0">
                <a:solidFill>
                  <a:srgbClr val="FFFFFF"/>
                </a:solidFill>
                <a:cs typeface="ヒラギノ角ゴ ProN W3"/>
              </a:rPr>
              <a:t> is extended to </a:t>
            </a:r>
            <a:r>
              <a:rPr lang="en-GB" sz="3200" dirty="0" smtClean="0">
                <a:solidFill>
                  <a:srgbClr val="FFFFFF"/>
                </a:solidFill>
                <a:cs typeface="ヒラギノ角ゴ ProN W3"/>
              </a:rPr>
              <a:t>the end </a:t>
            </a:r>
            <a:r>
              <a:rPr lang="en-GB" sz="3200" dirty="0">
                <a:solidFill>
                  <a:srgbClr val="FFFFFF"/>
                </a:solidFill>
                <a:cs typeface="ヒラギノ角ゴ ProN W3"/>
              </a:rPr>
              <a:t>2016</a:t>
            </a:r>
          </a:p>
        </p:txBody>
      </p:sp>
      <p:pic>
        <p:nvPicPr>
          <p:cNvPr id="32358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14400"/>
            <a:ext cx="714692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23588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53C7B7F3-37B8-47ED-A01C-9E0454BD9363}" type="slidenum">
              <a:rPr lang="en-US" smtClean="0">
                <a:solidFill>
                  <a:srgbClr val="000000"/>
                </a:solidFill>
                <a:cs typeface="Arial" pitchFamily="34" charset="0"/>
                <a:sym typeface="Arial" pitchFamily="34" charset="0"/>
              </a:rPr>
              <a:pPr/>
              <a:t>74</a:t>
            </a:fld>
            <a:endParaRPr lang="en-US" smtClean="0">
              <a:solidFill>
                <a:srgbClr val="000000"/>
              </a:solidFill>
              <a:cs typeface="Arial" pitchFamily="34" charset="0"/>
              <a:sym typeface="Arial" pitchFamily="34" charset="0"/>
            </a:endParaRPr>
          </a:p>
        </p:txBody>
      </p:sp>
      <p:pic>
        <p:nvPicPr>
          <p:cNvPr id="323589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676400"/>
            <a:ext cx="9366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3590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971800"/>
            <a:ext cx="50323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3591" name="Picture 7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503738"/>
            <a:ext cx="144463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3592" name="TextBox 93"/>
          <p:cNvSpPr txBox="1">
            <a:spLocks noChangeArrowheads="1"/>
          </p:cNvSpPr>
          <p:nvPr/>
        </p:nvSpPr>
        <p:spPr bwMode="auto">
          <a:xfrm>
            <a:off x="533400" y="5715000"/>
            <a:ext cx="13255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a-DK" sz="4000">
                <a:solidFill>
                  <a:srgbClr val="FF0000"/>
                </a:solidFill>
                <a:cs typeface="ヒラギノ角ゴ ProN W3"/>
              </a:rPr>
              <a:t>2326</a:t>
            </a:r>
          </a:p>
        </p:txBody>
      </p:sp>
      <p:sp>
        <p:nvSpPr>
          <p:cNvPr id="323593" name="TextBox 9"/>
          <p:cNvSpPr txBox="1">
            <a:spLocks noChangeArrowheads="1"/>
          </p:cNvSpPr>
          <p:nvPr/>
        </p:nvSpPr>
        <p:spPr bwMode="auto">
          <a:xfrm>
            <a:off x="3898900" y="5661025"/>
            <a:ext cx="1536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a-DK" sz="2400">
                <a:solidFill>
                  <a:srgbClr val="F2F2F2"/>
                </a:solidFill>
                <a:cs typeface="ヒラギノ角ゴ ProN W3"/>
              </a:rPr>
              <a:t>Period (d)</a:t>
            </a:r>
          </a:p>
        </p:txBody>
      </p:sp>
      <p:sp>
        <p:nvSpPr>
          <p:cNvPr id="323594" name="TextBox 10"/>
          <p:cNvSpPr txBox="1">
            <a:spLocks noChangeArrowheads="1"/>
          </p:cNvSpPr>
          <p:nvPr/>
        </p:nvSpPr>
        <p:spPr bwMode="auto">
          <a:xfrm rot="-5400000">
            <a:off x="-705643" y="3018631"/>
            <a:ext cx="3384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a-DK" sz="2400">
                <a:solidFill>
                  <a:srgbClr val="F2F2F2"/>
                </a:solidFill>
                <a:cs typeface="ヒラギノ角ゴ ProN W3"/>
              </a:rPr>
              <a:t>Radius relative to Earth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53200" y="4191000"/>
            <a:ext cx="70243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6600" b="1" dirty="0" smtClean="0">
                <a:solidFill>
                  <a:srgbClr val="F8F8F8"/>
                </a:solidFill>
              </a:rPr>
              <a:t>?</a:t>
            </a:r>
            <a:endParaRPr lang="da-DK" sz="6600" b="1" dirty="0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341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sci.esa.int/science-e-media/img/df/PLATO_EADS_THALES_ALEN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408712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plato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6632"/>
            <a:ext cx="3377952" cy="253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27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"/>
            <a:ext cx="8839200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073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Stellar Variability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Minutes/hours: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Oscillations, Eruptions in active regions, granulation</a:t>
            </a:r>
          </a:p>
          <a:p>
            <a:r>
              <a:rPr lang="en-GB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Days/months: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Rotation, Spots, damping and excitation of oscillations</a:t>
            </a:r>
          </a:p>
          <a:p>
            <a:r>
              <a:rPr lang="en-GB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Years: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Activity cycles</a:t>
            </a:r>
          </a:p>
          <a:p>
            <a:pPr marL="0" indent="0">
              <a:buNone/>
            </a:pPr>
            <a:endParaRPr lang="da-DK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55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2_Standard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6666FF"/>
      </a:hlink>
      <a:folHlink>
        <a:srgbClr val="6600FF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Standarddesign">
  <a:themeElements>
    <a:clrScheme name="1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000000"/>
      </a:lt1>
      <a:dk2>
        <a:srgbClr val="000000"/>
      </a:dk2>
      <a:lt2>
        <a:srgbClr val="BFBFBF"/>
      </a:lt2>
      <a:accent1>
        <a:srgbClr val="BBE0E3"/>
      </a:accent1>
      <a:accent2>
        <a:srgbClr val="333399"/>
      </a:accent2>
      <a:accent3>
        <a:srgbClr val="AAAAAA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ヒラギノ角ゴ ProN W3"/>
        <a:cs typeface=""/>
      </a:majorFont>
      <a:minorFont>
        <a:latin typeface="Arial"/>
        <a:ea typeface="ヒラギノ角ゴ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2286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2286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0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9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4127</TotalTime>
  <Words>800</Words>
  <Application>Microsoft Office PowerPoint</Application>
  <PresentationFormat>On-screen Show (4:3)</PresentationFormat>
  <Paragraphs>204</Paragraphs>
  <Slides>75</Slides>
  <Notes>18</Notes>
  <HiddenSlides>0</HiddenSlides>
  <MMClips>3</MMClips>
  <ScaleCrop>false</ScaleCrop>
  <HeadingPairs>
    <vt:vector size="6" baseType="variant">
      <vt:variant>
        <vt:lpstr>Theme</vt:lpstr>
      </vt:variant>
      <vt:variant>
        <vt:i4>20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96" baseType="lpstr">
      <vt:lpstr>Office Theme</vt:lpstr>
      <vt:lpstr>3_Standarddesign</vt:lpstr>
      <vt:lpstr>6_Standarddesign</vt:lpstr>
      <vt:lpstr>2_Default Design</vt:lpstr>
      <vt:lpstr>10_Default Design</vt:lpstr>
      <vt:lpstr>7_Default Design</vt:lpstr>
      <vt:lpstr>9_Standarddesign</vt:lpstr>
      <vt:lpstr>6_Default Design</vt:lpstr>
      <vt:lpstr>5_Default Design</vt:lpstr>
      <vt:lpstr>12_Standarddesign</vt:lpstr>
      <vt:lpstr>9_Default Design</vt:lpstr>
      <vt:lpstr>2_Standarddesign</vt:lpstr>
      <vt:lpstr>Title &amp; Bullets</vt:lpstr>
      <vt:lpstr>Default Design</vt:lpstr>
      <vt:lpstr>1_Default Design</vt:lpstr>
      <vt:lpstr>3_Default Design</vt:lpstr>
      <vt:lpstr>1_Office Theme</vt:lpstr>
      <vt:lpstr>11_Default Design</vt:lpstr>
      <vt:lpstr>4_Default Design</vt:lpstr>
      <vt:lpstr>12_Default Design</vt:lpstr>
      <vt:lpstr>Ligning</vt:lpstr>
      <vt:lpstr>Future Challenges….</vt:lpstr>
      <vt:lpstr>Stellar Variability</vt:lpstr>
      <vt:lpstr>PowerPoint Presentation</vt:lpstr>
      <vt:lpstr>Stellar Variability</vt:lpstr>
      <vt:lpstr>PowerPoint Presentation</vt:lpstr>
      <vt:lpstr>PowerPoint Presentation</vt:lpstr>
      <vt:lpstr>PowerPoint Presentation</vt:lpstr>
      <vt:lpstr>PowerPoint Presentation</vt:lpstr>
      <vt:lpstr>Stellar Variability</vt:lpstr>
      <vt:lpstr>Stellar Variability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Observational Asteroseismology: Observables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three Space Missions</vt:lpstr>
      <vt:lpstr>PowerPoint Presentation</vt:lpstr>
      <vt:lpstr>PowerPoint Presentation</vt:lpstr>
      <vt:lpstr>Noise levels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NFIT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hans</dc:creator>
  <cp:lastModifiedBy>hans</cp:lastModifiedBy>
  <cp:revision>75</cp:revision>
  <dcterms:created xsi:type="dcterms:W3CDTF">2011-10-23T09:52:54Z</dcterms:created>
  <dcterms:modified xsi:type="dcterms:W3CDTF">2012-08-08T10:11:31Z</dcterms:modified>
</cp:coreProperties>
</file>